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1" r:id="rId6"/>
    <p:sldId id="270" r:id="rId7"/>
    <p:sldId id="271" r:id="rId8"/>
    <p:sldId id="273" r:id="rId9"/>
    <p:sldId id="260" r:id="rId10"/>
    <p:sldId id="262" r:id="rId11"/>
    <p:sldId id="263" r:id="rId12"/>
    <p:sldId id="265" r:id="rId13"/>
    <p:sldId id="266" r:id="rId14"/>
    <p:sldId id="267" r:id="rId15"/>
    <p:sldId id="269" r:id="rId16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9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251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DF6581-109A-4FEC-95AF-6803B81E789D}" type="datetimeFigureOut">
              <a:rPr lang="nl-NL" smtClean="0"/>
              <a:t>19-5-2026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F551D-9065-47BA-BD67-709B9CE8F5E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1452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7F551D-9065-47BA-BD67-709B9CE8F5E7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4480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7F551D-9065-47BA-BD67-709B9CE8F5E7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9142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5120640"/>
            <a:ext cx="12188952" cy="73152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10972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 i="0">
                <a:solidFill>
                  <a:srgbClr val="FFFFFF"/>
                </a:solidFill>
              </a:rPr>
              <a:t>FAIR Ontology Engineering with SULO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423160"/>
            <a:ext cx="1097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0" i="0" dirty="0">
                <a:solidFill>
                  <a:srgbClr val="D6EAF8"/>
                </a:solidFill>
              </a:rPr>
              <a:t>A Hands-On Tutorial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3017520"/>
            <a:ext cx="10972800" cy="3539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0" i="0" dirty="0">
                <a:solidFill>
                  <a:srgbClr val="D6EAF8"/>
                </a:solidFill>
              </a:rPr>
              <a:t>ESWC 2026  ·  May 10,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520440"/>
            <a:ext cx="109728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 dirty="0">
                <a:solidFill>
                  <a:srgbClr val="AACCEE"/>
                </a:solidFill>
              </a:rPr>
              <a:t>Michel Dumontier </a:t>
            </a:r>
            <a:r>
              <a:rPr lang="nl-NL" sz="2000" b="0" i="0" dirty="0">
                <a:solidFill>
                  <a:srgbClr val="AACCEE"/>
                </a:solidFill>
              </a:rPr>
              <a:t> · </a:t>
            </a:r>
            <a:r>
              <a:rPr lang="nl-NL" sz="2000" b="0" i="0" dirty="0" err="1">
                <a:solidFill>
                  <a:srgbClr val="AACCEE"/>
                </a:solidFill>
              </a:rPr>
              <a:t>Chang</a:t>
            </a:r>
            <a:r>
              <a:rPr lang="nl-NL" sz="2000" b="0" i="0" dirty="0">
                <a:solidFill>
                  <a:srgbClr val="AACCEE"/>
                </a:solidFill>
              </a:rPr>
              <a:t> Sun</a:t>
            </a:r>
            <a:endParaRPr sz="2000" b="0" i="0" dirty="0">
              <a:solidFill>
                <a:srgbClr val="AACCE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40" y="3931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88AACC"/>
                </a:solidFill>
              </a:rPr>
              <a:t>Maastricht University  ·  Department of Advanced Computing Sciences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30352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1">
                <a:solidFill>
                  <a:srgbClr val="E0E0E0"/>
                </a:solidFill>
              </a:rPr>
              <a:t>🍕  The pizza domain as a vehicle for principled ontology engineering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11480" y="16459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What is owlready2?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804672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D6EAF8"/>
                </a:solidFill>
              </a:rPr>
              <a:t>Python library for OWL ontology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325880"/>
            <a:ext cx="5303520" cy="51206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5943600" y="1325880"/>
            <a:ext cx="5852160" cy="5120640"/>
          </a:xfrm>
          <a:prstGeom prst="rect">
            <a:avLst/>
          </a:prstGeom>
          <a:solidFill>
            <a:srgbClr val="F4F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502920" y="1417320"/>
            <a:ext cx="5029200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dirty="0">
                <a:solidFill>
                  <a:srgbClr val="206AA8"/>
                </a:solidFill>
              </a:rPr>
              <a:t>owlready2 at a Glance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Python library for loading, editing,
and reasoning over OWL ontologies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Natural Python syntax maps directly
to OWL axioms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Embeds the </a:t>
            </a:r>
            <a:r>
              <a:rPr sz="2000" dirty="0" err="1">
                <a:solidFill>
                  <a:srgbClr val="2C2C2C"/>
                </a:solidFill>
              </a:rPr>
              <a:t>HermiT</a:t>
            </a:r>
            <a:r>
              <a:rPr sz="2000" dirty="0">
                <a:solidFill>
                  <a:srgbClr val="2C2C2C"/>
                </a:solidFill>
              </a:rPr>
              <a:t> and ELK reasoners
(via JVM) — no separate install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Saves in RDF/XML; combine with
</a:t>
            </a:r>
            <a:r>
              <a:rPr sz="2000" dirty="0" err="1">
                <a:solidFill>
                  <a:srgbClr val="2C2C2C"/>
                </a:solidFill>
              </a:rPr>
              <a:t>rdflib</a:t>
            </a:r>
            <a:r>
              <a:rPr sz="2000" dirty="0">
                <a:solidFill>
                  <a:srgbClr val="2C2C2C"/>
                </a:solidFill>
              </a:rPr>
              <a:t> for Turtle export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Supports SPARQL queries over
the asserted graph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Active development; pip-installable;
widely used in research</a:t>
            </a:r>
          </a:p>
        </p:txBody>
      </p:sp>
      <p:sp>
        <p:nvSpPr>
          <p:cNvPr id="9" name="Rectangle 8"/>
          <p:cNvSpPr/>
          <p:nvPr/>
        </p:nvSpPr>
        <p:spPr>
          <a:xfrm>
            <a:off x="5943600" y="1325880"/>
            <a:ext cx="5852160" cy="5120640"/>
          </a:xfrm>
          <a:prstGeom prst="rect">
            <a:avLst/>
          </a:prstGeom>
          <a:solidFill>
            <a:srgbClr val="1E1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6053328" y="1371600"/>
            <a:ext cx="5623560" cy="5029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dirty="0">
                <a:solidFill>
                  <a:srgbClr val="C792EA"/>
                </a:solidFill>
                <a:latin typeface="Courier New"/>
              </a:rPr>
              <a:t>from owlready2 import *</a:t>
            </a:r>
          </a:p>
          <a:p>
            <a:endParaRPr sz="1200" dirty="0">
              <a:solidFill>
                <a:srgbClr val="C792EA"/>
              </a:solidFill>
              <a:latin typeface="Courier New"/>
            </a:endParaRPr>
          </a:p>
          <a:p>
            <a:r>
              <a:rPr sz="1200" dirty="0" err="1">
                <a:solidFill>
                  <a:srgbClr val="A6DA95"/>
                </a:solidFill>
                <a:latin typeface="Courier New"/>
              </a:rPr>
              <a:t>sulo</a:t>
            </a:r>
            <a:r>
              <a:rPr sz="1200" dirty="0">
                <a:solidFill>
                  <a:srgbClr val="A6DA95"/>
                </a:solidFill>
                <a:latin typeface="Courier New"/>
              </a:rPr>
              <a:t>  = </a:t>
            </a:r>
            <a:r>
              <a:rPr sz="1200" dirty="0" err="1">
                <a:solidFill>
                  <a:srgbClr val="A6DA95"/>
                </a:solidFill>
                <a:latin typeface="Courier New"/>
              </a:rPr>
              <a:t>get_ontology</a:t>
            </a:r>
            <a:r>
              <a:rPr sz="1200" dirty="0">
                <a:solidFill>
                  <a:srgbClr val="A6DA95"/>
                </a:solidFill>
                <a:latin typeface="Courier New"/>
              </a:rPr>
              <a:t>('https://w3id.org/</a:t>
            </a:r>
            <a:r>
              <a:rPr sz="1200" dirty="0" err="1">
                <a:solidFill>
                  <a:srgbClr val="A6DA95"/>
                </a:solidFill>
                <a:latin typeface="Courier New"/>
              </a:rPr>
              <a:t>sulo</a:t>
            </a:r>
            <a:r>
              <a:rPr sz="1200" dirty="0">
                <a:solidFill>
                  <a:srgbClr val="A6DA95"/>
                </a:solidFill>
                <a:latin typeface="Courier New"/>
              </a:rPr>
              <a:t>/').load()</a:t>
            </a:r>
          </a:p>
          <a:p>
            <a:r>
              <a:rPr sz="1200" dirty="0">
                <a:solidFill>
                  <a:srgbClr val="A6DA95"/>
                </a:solidFill>
                <a:latin typeface="Courier New"/>
              </a:rPr>
              <a:t>pizza = </a:t>
            </a:r>
            <a:r>
              <a:rPr sz="1200" dirty="0" err="1">
                <a:solidFill>
                  <a:srgbClr val="A6DA95"/>
                </a:solidFill>
                <a:latin typeface="Courier New"/>
              </a:rPr>
              <a:t>get_ontology</a:t>
            </a:r>
            <a:r>
              <a:rPr sz="1200" dirty="0">
                <a:solidFill>
                  <a:srgbClr val="A6DA95"/>
                </a:solidFill>
                <a:latin typeface="Courier New"/>
              </a:rPr>
              <a:t>('https://w3id.org/</a:t>
            </a:r>
            <a:r>
              <a:rPr sz="1200" dirty="0" err="1">
                <a:solidFill>
                  <a:srgbClr val="A6DA95"/>
                </a:solidFill>
                <a:latin typeface="Courier New"/>
              </a:rPr>
              <a:t>ontostart</a:t>
            </a:r>
            <a:r>
              <a:rPr sz="1200" dirty="0">
                <a:solidFill>
                  <a:srgbClr val="A6DA95"/>
                </a:solidFill>
                <a:latin typeface="Courier New"/>
              </a:rPr>
              <a:t>/pizza/')</a:t>
            </a:r>
          </a:p>
          <a:p>
            <a:endParaRPr sz="1200" dirty="0">
              <a:solidFill>
                <a:srgbClr val="A6DA95"/>
              </a:solidFill>
              <a:latin typeface="Courier New"/>
            </a:endParaRPr>
          </a:p>
          <a:p>
            <a:r>
              <a:rPr sz="1200" dirty="0">
                <a:solidFill>
                  <a:srgbClr val="C792EA"/>
                </a:solidFill>
                <a:latin typeface="Courier New"/>
              </a:rPr>
              <a:t>with pizza:</a:t>
            </a:r>
          </a:p>
          <a:p>
            <a:r>
              <a:rPr sz="1200" dirty="0">
                <a:solidFill>
                  <a:srgbClr val="89DDFF"/>
                </a:solidFill>
                <a:latin typeface="Courier New"/>
              </a:rPr>
              <a:t>    class </a:t>
            </a:r>
            <a:r>
              <a:rPr sz="1200" dirty="0" err="1">
                <a:solidFill>
                  <a:srgbClr val="89DDFF"/>
                </a:solidFill>
                <a:latin typeface="Courier New"/>
              </a:rPr>
              <a:t>PizzaCrust</a:t>
            </a:r>
            <a:r>
              <a:rPr sz="1200" dirty="0">
                <a:solidFill>
                  <a:srgbClr val="89DDFF"/>
                </a:solidFill>
                <a:latin typeface="Courier New"/>
              </a:rPr>
              <a:t>(</a:t>
            </a:r>
            <a:r>
              <a:rPr sz="1200" dirty="0" err="1">
                <a:solidFill>
                  <a:srgbClr val="89DDFF"/>
                </a:solidFill>
                <a:latin typeface="Courier New"/>
              </a:rPr>
              <a:t>sulo.SpatialObject</a:t>
            </a:r>
            <a:r>
              <a:rPr sz="1200" dirty="0">
                <a:solidFill>
                  <a:srgbClr val="89DDFF"/>
                </a:solidFill>
                <a:latin typeface="Courier New"/>
              </a:rPr>
              <a:t>):</a:t>
            </a:r>
          </a:p>
          <a:p>
            <a:r>
              <a:rPr sz="1200" dirty="0">
                <a:solidFill>
                  <a:srgbClr val="A6DA95"/>
                </a:solidFill>
                <a:latin typeface="Courier New"/>
              </a:rPr>
              <a:t>        label = [</a:t>
            </a:r>
            <a:r>
              <a:rPr sz="1200" dirty="0" err="1">
                <a:solidFill>
                  <a:srgbClr val="A6DA95"/>
                </a:solidFill>
                <a:latin typeface="Courier New"/>
              </a:rPr>
              <a:t>locstr</a:t>
            </a:r>
            <a:r>
              <a:rPr sz="1200" dirty="0">
                <a:solidFill>
                  <a:srgbClr val="A6DA95"/>
                </a:solidFill>
                <a:latin typeface="Courier New"/>
              </a:rPr>
              <a:t>('pizza crust', '</a:t>
            </a:r>
            <a:r>
              <a:rPr sz="1200" dirty="0" err="1">
                <a:solidFill>
                  <a:srgbClr val="A6DA95"/>
                </a:solidFill>
                <a:latin typeface="Courier New"/>
              </a:rPr>
              <a:t>en</a:t>
            </a:r>
            <a:r>
              <a:rPr sz="1200" dirty="0">
                <a:solidFill>
                  <a:srgbClr val="A6DA95"/>
                </a:solidFill>
                <a:latin typeface="Courier New"/>
              </a:rPr>
              <a:t>')]</a:t>
            </a:r>
          </a:p>
          <a:p>
            <a:endParaRPr sz="1200" dirty="0">
              <a:solidFill>
                <a:srgbClr val="A6DA95"/>
              </a:solidFill>
              <a:latin typeface="Courier New"/>
            </a:endParaRPr>
          </a:p>
          <a:p>
            <a:r>
              <a:rPr sz="1200" dirty="0">
                <a:solidFill>
                  <a:srgbClr val="89DDFF"/>
                </a:solidFill>
                <a:latin typeface="Courier New"/>
              </a:rPr>
              <a:t>    class Pizza(</a:t>
            </a:r>
            <a:r>
              <a:rPr sz="1200" dirty="0" err="1">
                <a:solidFill>
                  <a:srgbClr val="89DDFF"/>
                </a:solidFill>
                <a:latin typeface="Courier New"/>
              </a:rPr>
              <a:t>sulo.SpatialObject</a:t>
            </a:r>
            <a:r>
              <a:rPr sz="1200" dirty="0">
                <a:solidFill>
                  <a:srgbClr val="89DDFF"/>
                </a:solidFill>
                <a:latin typeface="Courier New"/>
              </a:rPr>
              <a:t>):</a:t>
            </a:r>
          </a:p>
          <a:p>
            <a:r>
              <a:rPr sz="1200" dirty="0">
                <a:solidFill>
                  <a:srgbClr val="A6DA95"/>
                </a:solidFill>
                <a:latin typeface="Courier New"/>
              </a:rPr>
              <a:t>        </a:t>
            </a:r>
            <a:r>
              <a:rPr sz="1200" dirty="0" err="1">
                <a:solidFill>
                  <a:srgbClr val="A6DA95"/>
                </a:solidFill>
                <a:latin typeface="Courier New"/>
              </a:rPr>
              <a:t>is_a</a:t>
            </a:r>
            <a:r>
              <a:rPr sz="1200" dirty="0">
                <a:solidFill>
                  <a:srgbClr val="A6DA95"/>
                </a:solidFill>
                <a:latin typeface="Courier New"/>
              </a:rPr>
              <a:t> = [</a:t>
            </a:r>
            <a:r>
              <a:rPr sz="1200" dirty="0" err="1">
                <a:solidFill>
                  <a:srgbClr val="A6DA95"/>
                </a:solidFill>
                <a:latin typeface="Courier New"/>
              </a:rPr>
              <a:t>sulo.hasDirectPart.exactly</a:t>
            </a:r>
            <a:r>
              <a:rPr sz="1200" dirty="0">
                <a:solidFill>
                  <a:srgbClr val="A6DA95"/>
                </a:solidFill>
                <a:latin typeface="Courier New"/>
              </a:rPr>
              <a:t>(1, </a:t>
            </a:r>
            <a:r>
              <a:rPr sz="1200" dirty="0" err="1">
                <a:solidFill>
                  <a:srgbClr val="A6DA95"/>
                </a:solidFill>
                <a:latin typeface="Courier New"/>
              </a:rPr>
              <a:t>PizzaCrust</a:t>
            </a:r>
            <a:r>
              <a:rPr sz="1200" dirty="0">
                <a:solidFill>
                  <a:srgbClr val="A6DA95"/>
                </a:solidFill>
                <a:latin typeface="Courier New"/>
              </a:rPr>
              <a:t>)]</a:t>
            </a:r>
          </a:p>
          <a:p>
            <a:endParaRPr sz="1200" dirty="0">
              <a:solidFill>
                <a:srgbClr val="A6DA95"/>
              </a:solidFill>
              <a:latin typeface="Courier New"/>
            </a:endParaRPr>
          </a:p>
          <a:p>
            <a:r>
              <a:rPr sz="1200" dirty="0" err="1">
                <a:solidFill>
                  <a:srgbClr val="A6DA95"/>
                </a:solidFill>
                <a:latin typeface="Courier New"/>
              </a:rPr>
              <a:t>safe_call_reasoner</a:t>
            </a:r>
            <a:r>
              <a:rPr sz="1200" dirty="0">
                <a:solidFill>
                  <a:srgbClr val="A6DA95"/>
                </a:solidFill>
                <a:latin typeface="Courier New"/>
              </a:rPr>
              <a:t>(pizza)   # </a:t>
            </a:r>
            <a:r>
              <a:rPr sz="1200" dirty="0" err="1">
                <a:solidFill>
                  <a:srgbClr val="A6DA95"/>
                </a:solidFill>
                <a:latin typeface="Courier New"/>
              </a:rPr>
              <a:t>HermiT</a:t>
            </a:r>
            <a:endParaRPr sz="1200" dirty="0">
              <a:solidFill>
                <a:srgbClr val="A6DA95"/>
              </a:solidFill>
              <a:latin typeface="Courier Ne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11480" y="16459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Tutorial 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804672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D6EAF8"/>
                </a:solidFill>
              </a:rPr>
              <a:t>8 notebooks · 4 hours · one growing ontology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274320" y="1325880"/>
            <a:ext cx="1417320" cy="3592607"/>
          </a:xfrm>
          <a:prstGeom prst="rect">
            <a:avLst/>
          </a:prstGeom>
          <a:solidFill>
            <a:srgbClr val="F4F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/>
          </a:p>
        </p:txBody>
      </p:sp>
      <p:sp>
        <p:nvSpPr>
          <p:cNvPr id="7" name="Rectangle 6"/>
          <p:cNvSpPr/>
          <p:nvPr/>
        </p:nvSpPr>
        <p:spPr>
          <a:xfrm>
            <a:off x="274320" y="1325880"/>
            <a:ext cx="1417320" cy="50292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320040" y="1371600"/>
            <a:ext cx="1325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NB 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7472" y="1920240"/>
            <a:ext cx="12801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 dirty="0">
                <a:solidFill>
                  <a:srgbClr val="2C2C2C"/>
                </a:solidFill>
              </a:rPr>
              <a:t>Setup &amp;
Orientation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7472" y="2834640"/>
            <a:ext cx="128016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555555"/>
                </a:solidFill>
              </a:rPr>
              <a:t>Load SULO, explore the
hierarchy, run reasoner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746504" y="1325880"/>
            <a:ext cx="1417320" cy="3592607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12" name="Rectangle 11"/>
          <p:cNvSpPr/>
          <p:nvPr/>
        </p:nvSpPr>
        <p:spPr>
          <a:xfrm>
            <a:off x="1746504" y="1325880"/>
            <a:ext cx="1417320" cy="502920"/>
          </a:xfrm>
          <a:prstGeom prst="rect">
            <a:avLst/>
          </a:prstGeom>
          <a:solidFill>
            <a:srgbClr val="206A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1792224" y="1371600"/>
            <a:ext cx="1325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NB 01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19656" y="1920240"/>
            <a:ext cx="128016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 dirty="0">
                <a:solidFill>
                  <a:srgbClr val="1A3A5C"/>
                </a:solidFill>
              </a:rPr>
              <a:t>Spatial Objects
&amp; Composition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18688" y="1325880"/>
            <a:ext cx="1417320" cy="3592607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3218688" y="1325880"/>
            <a:ext cx="1417320" cy="502920"/>
          </a:xfrm>
          <a:prstGeom prst="rect">
            <a:avLst/>
          </a:prstGeom>
          <a:solidFill>
            <a:srgbClr val="206A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3264408" y="1371600"/>
            <a:ext cx="1325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NB 02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91840" y="1920240"/>
            <a:ext cx="12801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A3A5C"/>
                </a:solidFill>
              </a:rPr>
              <a:t>Qualities &amp;
Quantities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91840" y="2834640"/>
            <a:ext cx="128016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Represent intrinsic characteristics (qualities) and their numeric measurements (quantities)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690872" y="1325880"/>
            <a:ext cx="1417320" cy="3592607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4690872" y="1325880"/>
            <a:ext cx="1417320" cy="502920"/>
          </a:xfrm>
          <a:prstGeom prst="rect">
            <a:avLst/>
          </a:prstGeom>
          <a:solidFill>
            <a:srgbClr val="206A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736592" y="1371600"/>
            <a:ext cx="1325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NB 03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64024" y="1920240"/>
            <a:ext cx="12801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A3A5C"/>
                </a:solidFill>
              </a:rPr>
              <a:t>Processes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64023" y="2834640"/>
            <a:ext cx="138976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Represent processes with typed participants, how to distinguish identity-preserving from identity-destroying change, and how to assert sequential ordering of processes.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163056" y="1325880"/>
            <a:ext cx="1417320" cy="3592607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ectangle 26"/>
          <p:cNvSpPr/>
          <p:nvPr/>
        </p:nvSpPr>
        <p:spPr>
          <a:xfrm>
            <a:off x="6163056" y="1325880"/>
            <a:ext cx="1417320" cy="502920"/>
          </a:xfrm>
          <a:prstGeom prst="rect">
            <a:avLst/>
          </a:prstGeom>
          <a:solidFill>
            <a:srgbClr val="206A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6208776" y="1371600"/>
            <a:ext cx="1325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NB 04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236208" y="1920240"/>
            <a:ext cx="12801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A3A5C"/>
                </a:solidFill>
              </a:rPr>
              <a:t>Information
Entities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36208" y="2834640"/>
            <a:ext cx="128016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What makes an information object ontologically distinct from a spatial object, how to relate to real world entities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635240" y="1325880"/>
            <a:ext cx="1417320" cy="3592607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Rectangle 31"/>
          <p:cNvSpPr/>
          <p:nvPr/>
        </p:nvSpPr>
        <p:spPr>
          <a:xfrm>
            <a:off x="7635240" y="1325880"/>
            <a:ext cx="1417320" cy="502920"/>
          </a:xfrm>
          <a:prstGeom prst="rect">
            <a:avLst/>
          </a:prstGeom>
          <a:solidFill>
            <a:srgbClr val="206A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7680960" y="1371600"/>
            <a:ext cx="1325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NB 05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708392" y="1920240"/>
            <a:ext cx="12801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A3A5C"/>
                </a:solidFill>
              </a:rPr>
              <a:t>Time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708392" y="2834640"/>
            <a:ext cx="128016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Model time instants, durations, and constrained durations, how to anchor processes to time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107424" y="1325880"/>
            <a:ext cx="1417320" cy="3592607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ectangle 36"/>
          <p:cNvSpPr/>
          <p:nvPr/>
        </p:nvSpPr>
        <p:spPr>
          <a:xfrm>
            <a:off x="9107424" y="1325880"/>
            <a:ext cx="1417320" cy="502920"/>
          </a:xfrm>
          <a:prstGeom prst="rect">
            <a:avLst/>
          </a:prstGeom>
          <a:solidFill>
            <a:srgbClr val="206A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TextBox 37"/>
          <p:cNvSpPr txBox="1"/>
          <p:nvPr/>
        </p:nvSpPr>
        <p:spPr>
          <a:xfrm>
            <a:off x="9153144" y="1371600"/>
            <a:ext cx="1325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NB 06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180576" y="1920240"/>
            <a:ext cx="12801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A3A5C"/>
                </a:solidFill>
              </a:rPr>
              <a:t>Spatial
Containment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180575" y="2834640"/>
            <a:ext cx="133489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parthood vs containment, containment transitivity does not propagate into part-whole relations, model object moving between containers.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0579608" y="1325880"/>
            <a:ext cx="1417320" cy="5120640"/>
          </a:xfrm>
          <a:prstGeom prst="rect">
            <a:avLst/>
          </a:prstGeom>
          <a:solidFill>
            <a:srgbClr val="FFF0D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Rectangle 41"/>
          <p:cNvSpPr/>
          <p:nvPr/>
        </p:nvSpPr>
        <p:spPr>
          <a:xfrm>
            <a:off x="10579608" y="1325880"/>
            <a:ext cx="1417320" cy="50292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10625328" y="1371600"/>
            <a:ext cx="13258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</a:rPr>
              <a:t>NB 07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652760" y="1920240"/>
            <a:ext cx="12801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1A3A5C"/>
                </a:solidFill>
              </a:rPr>
              <a:t>Deployment &amp;
FAIRness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652760" y="2834640"/>
            <a:ext cx="1280160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2C2C2C"/>
                </a:solidFill>
              </a:rPr>
              <a:t>The ontology gets a
persistent IRI, full metadata,
FOOPS! </a:t>
            </a:r>
            <a:r>
              <a:rPr lang="en-US" sz="1400" dirty="0" err="1">
                <a:solidFill>
                  <a:srgbClr val="2C2C2C"/>
                </a:solidFill>
              </a:rPr>
              <a:t>FAIRness</a:t>
            </a:r>
            <a:r>
              <a:rPr lang="en-US" sz="1400" dirty="0">
                <a:solidFill>
                  <a:srgbClr val="2C2C2C"/>
                </a:solidFill>
              </a:rPr>
              <a:t> score.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74320" y="6400800"/>
            <a:ext cx="116128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1">
                <a:solidFill>
                  <a:srgbClr val="555555"/>
                </a:solidFill>
              </a:rPr>
              <a:t>← Reference / warmup                                    Core modelling notebooks →                                              FAIR publication →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6EA74AC-3132-BDD3-6991-5F0DF0255EF4}"/>
              </a:ext>
            </a:extLst>
          </p:cNvPr>
          <p:cNvSpPr txBox="1"/>
          <p:nvPr/>
        </p:nvSpPr>
        <p:spPr>
          <a:xfrm>
            <a:off x="1746504" y="5135307"/>
            <a:ext cx="1353312" cy="14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0" dirty="0">
                <a:solidFill>
                  <a:srgbClr val="2C2C2C"/>
                </a:solidFill>
              </a:rPr>
              <a:t>A pizza has exactly 1 crust,
1 sauce, ≥1 toppings.
Parts have parts (dough, </a:t>
            </a:r>
            <a:r>
              <a:rPr sz="1100" b="0" i="0" dirty="0" err="1">
                <a:solidFill>
                  <a:srgbClr val="2C2C2C"/>
                </a:solidFill>
              </a:rPr>
              <a:t>cornicione</a:t>
            </a:r>
            <a:r>
              <a:rPr sz="1100" b="0" i="0" dirty="0">
                <a:solidFill>
                  <a:srgbClr val="2C2C2C"/>
                </a:solidFill>
              </a:rPr>
              <a:t>).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BC0695D-0262-9706-370E-440DD7B4DB17}"/>
              </a:ext>
            </a:extLst>
          </p:cNvPr>
          <p:cNvSpPr txBox="1"/>
          <p:nvPr/>
        </p:nvSpPr>
        <p:spPr>
          <a:xfrm>
            <a:off x="3227832" y="5135307"/>
            <a:ext cx="1353312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rgbClr val="2C2C2C"/>
                </a:solidFill>
              </a:rPr>
              <a:t>Spiciness is a quality.
</a:t>
            </a:r>
            <a:r>
              <a:rPr lang="en-US" sz="1100" dirty="0" err="1">
                <a:solidFill>
                  <a:srgbClr val="2C2C2C"/>
                </a:solidFill>
              </a:rPr>
              <a:t>SpicyHot</a:t>
            </a:r>
            <a:r>
              <a:rPr lang="en-US" sz="1100" dirty="0">
                <a:solidFill>
                  <a:srgbClr val="2C2C2C"/>
                </a:solidFill>
              </a:rPr>
              <a:t>, </a:t>
            </a:r>
            <a:r>
              <a:rPr lang="en-US" sz="1100" dirty="0" err="1">
                <a:solidFill>
                  <a:srgbClr val="2C2C2C"/>
                </a:solidFill>
              </a:rPr>
              <a:t>SpicyMedium</a:t>
            </a:r>
            <a:r>
              <a:rPr lang="en-US" sz="1100" dirty="0">
                <a:solidFill>
                  <a:srgbClr val="2C2C2C"/>
                </a:solidFill>
              </a:rPr>
              <a:t>, </a:t>
            </a:r>
            <a:r>
              <a:rPr lang="en-US" sz="1100" dirty="0" err="1">
                <a:solidFill>
                  <a:srgbClr val="2C2C2C"/>
                </a:solidFill>
              </a:rPr>
              <a:t>SpicyMild</a:t>
            </a:r>
            <a:r>
              <a:rPr lang="en-US" sz="1100" dirty="0">
                <a:solidFill>
                  <a:srgbClr val="2C2C2C"/>
                </a:solidFill>
              </a:rPr>
              <a:t>
are disjoint categorical levels.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BF5B394-0057-0D03-9A83-5B6D0B286EA5}"/>
              </a:ext>
            </a:extLst>
          </p:cNvPr>
          <p:cNvSpPr txBox="1"/>
          <p:nvPr/>
        </p:nvSpPr>
        <p:spPr>
          <a:xfrm>
            <a:off x="4722876" y="5135307"/>
            <a:ext cx="1353312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rgbClr val="2C2C2C"/>
                </a:solidFill>
              </a:rPr>
              <a:t>Making dough transforms
flour + water → dough.
Baking is a developmental process.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9274755-0D07-8AED-A5F1-ABBF4BA7E752}"/>
              </a:ext>
            </a:extLst>
          </p:cNvPr>
          <p:cNvSpPr txBox="1"/>
          <p:nvPr/>
        </p:nvSpPr>
        <p:spPr>
          <a:xfrm>
            <a:off x="6144768" y="5135307"/>
            <a:ext cx="135331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l-NL" sz="1100" dirty="0">
                <a:solidFill>
                  <a:srgbClr val="2C2C2C"/>
                </a:solidFill>
              </a:rPr>
              <a:t>A pizza order </a:t>
            </a:r>
            <a:r>
              <a:rPr lang="nl-NL" sz="1100" dirty="0" err="1">
                <a:solidFill>
                  <a:srgbClr val="2C2C2C"/>
                </a:solidFill>
              </a:rPr>
              <a:t>refers</a:t>
            </a:r>
            <a:r>
              <a:rPr lang="nl-NL" sz="1100" dirty="0">
                <a:solidFill>
                  <a:srgbClr val="2C2C2C"/>
                </a:solidFill>
              </a:rPr>
              <a:t> </a:t>
            </a:r>
            <a:r>
              <a:rPr lang="nl-NL" sz="1100" dirty="0" err="1">
                <a:solidFill>
                  <a:srgbClr val="2C2C2C"/>
                </a:solidFill>
              </a:rPr>
              <a:t>to</a:t>
            </a:r>
            <a:r>
              <a:rPr lang="nl-NL" sz="1100" dirty="0">
                <a:solidFill>
                  <a:srgbClr val="2C2C2C"/>
                </a:solidFill>
              </a:rPr>
              <a:t> a pizza.
A </a:t>
            </a:r>
            <a:r>
              <a:rPr lang="nl-NL" sz="1100" dirty="0" err="1">
                <a:solidFill>
                  <a:srgbClr val="2C2C2C"/>
                </a:solidFill>
              </a:rPr>
              <a:t>receipt</a:t>
            </a:r>
            <a:r>
              <a:rPr lang="nl-NL" sz="1100" dirty="0">
                <a:solidFill>
                  <a:srgbClr val="2C2C2C"/>
                </a:solidFill>
              </a:rPr>
              <a:t> records a </a:t>
            </a:r>
            <a:r>
              <a:rPr lang="nl-NL" sz="1100" dirty="0" err="1">
                <a:solidFill>
                  <a:srgbClr val="2C2C2C"/>
                </a:solidFill>
              </a:rPr>
              <a:t>payment</a:t>
            </a:r>
            <a:r>
              <a:rPr lang="nl-NL" sz="1100" dirty="0">
                <a:solidFill>
                  <a:srgbClr val="2C2C2C"/>
                </a:solidFill>
              </a:rPr>
              <a:t>.
A </a:t>
            </a:r>
            <a:r>
              <a:rPr lang="nl-NL" sz="1100" dirty="0" err="1">
                <a:solidFill>
                  <a:srgbClr val="2C2C2C"/>
                </a:solidFill>
              </a:rPr>
              <a:t>recipe</a:t>
            </a:r>
            <a:r>
              <a:rPr lang="nl-NL" sz="1100" dirty="0">
                <a:solidFill>
                  <a:srgbClr val="2C2C2C"/>
                </a:solidFill>
              </a:rPr>
              <a:t> </a:t>
            </a:r>
            <a:r>
              <a:rPr lang="nl-NL" sz="1100" dirty="0" err="1">
                <a:solidFill>
                  <a:srgbClr val="2C2C2C"/>
                </a:solidFill>
              </a:rPr>
              <a:t>describes</a:t>
            </a:r>
            <a:r>
              <a:rPr lang="nl-NL" sz="1100" dirty="0">
                <a:solidFill>
                  <a:srgbClr val="2C2C2C"/>
                </a:solidFill>
              </a:rPr>
              <a:t> a </a:t>
            </a:r>
            <a:r>
              <a:rPr lang="nl-NL" sz="1100" dirty="0" err="1">
                <a:solidFill>
                  <a:srgbClr val="2C2C2C"/>
                </a:solidFill>
              </a:rPr>
              <a:t>process</a:t>
            </a:r>
            <a:r>
              <a:rPr lang="nl-NL" sz="1100" dirty="0">
                <a:solidFill>
                  <a:srgbClr val="2C2C2C"/>
                </a:solidFill>
              </a:rPr>
              <a:t>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1BC77D6-79E1-B01E-569F-7633EE396F72}"/>
              </a:ext>
            </a:extLst>
          </p:cNvPr>
          <p:cNvSpPr txBox="1"/>
          <p:nvPr/>
        </p:nvSpPr>
        <p:spPr>
          <a:xfrm>
            <a:off x="7635240" y="5135307"/>
            <a:ext cx="135331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rgbClr val="2C2C2C"/>
                </a:solidFill>
              </a:rPr>
              <a:t>Order received → baking starts
→ baking ends → delivered.
Express delivery ≤ 30 min.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8826F3B-7735-91EB-980C-F30741C5BBD6}"/>
              </a:ext>
            </a:extLst>
          </p:cNvPr>
          <p:cNvSpPr txBox="1"/>
          <p:nvPr/>
        </p:nvSpPr>
        <p:spPr>
          <a:xfrm>
            <a:off x="9089009" y="5135307"/>
            <a:ext cx="1353312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solidFill>
                  <a:srgbClr val="2C2C2C"/>
                </a:solidFill>
              </a:rPr>
              <a:t>Pizza is in the oven.
Oven contains box contains pizza.
Containment ≠ parthood.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4B55ED4-AE1B-B51E-93E8-0270733F82D3}"/>
              </a:ext>
            </a:extLst>
          </p:cNvPr>
          <p:cNvSpPr txBox="1"/>
          <p:nvPr/>
        </p:nvSpPr>
        <p:spPr>
          <a:xfrm>
            <a:off x="1837880" y="2826116"/>
            <a:ext cx="1298511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Declare OWL classes, </a:t>
            </a:r>
            <a:r>
              <a:rPr lang="en-US" sz="1200" dirty="0" err="1"/>
              <a:t>organise</a:t>
            </a:r>
            <a:r>
              <a:rPr lang="en-US" sz="1200" dirty="0"/>
              <a:t> them into a hierarchy, and express necessary and/or sufficient conditions for class membership using part-whole composition.</a:t>
            </a:r>
          </a:p>
        </p:txBody>
      </p:sp>
      <p:pic>
        <p:nvPicPr>
          <p:cNvPr id="54" name="Picture 53" descr="Pizza - Free food icons">
            <a:extLst>
              <a:ext uri="{FF2B5EF4-FFF2-40B4-BE49-F238E27FC236}">
                <a16:creationId xmlns:a16="http://schemas.microsoft.com/office/drawing/2014/main" id="{804EBC44-DB23-0BAA-73DC-6CC9AE2570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147" y="5309667"/>
            <a:ext cx="843658" cy="84365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11480" y="16459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What You Will Leave With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365760" y="1325880"/>
            <a:ext cx="5486400" cy="51206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6126480" y="1325880"/>
            <a:ext cx="5669280" cy="5120640"/>
          </a:xfrm>
          <a:prstGeom prst="rect">
            <a:avLst/>
          </a:prstGeom>
          <a:solidFill>
            <a:srgbClr val="F4F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02920" y="1417320"/>
            <a:ext cx="5212080" cy="37702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dirty="0">
                <a:solidFill>
                  <a:srgbClr val="206AA8"/>
                </a:solidFill>
              </a:rPr>
              <a:t>🎁  Tangible Deliverables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A complete, reasoned OWL ontology</a:t>
            </a:r>
            <a:r>
              <a:rPr lang="en-US" sz="2000" dirty="0">
                <a:solidFill>
                  <a:srgbClr val="2C2C2C"/>
                </a:solidFill>
              </a:rPr>
              <a:t> </a:t>
            </a:r>
            <a:r>
              <a:rPr sz="2000" dirty="0">
                <a:solidFill>
                  <a:srgbClr val="2C2C2C"/>
                </a:solidFill>
              </a:rPr>
              <a:t>of the pizza domain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Published at your own persistent IRI
https://w3id.org/ontostart/pizza-{</a:t>
            </a:r>
            <a:r>
              <a:rPr lang="en-US" sz="2000" dirty="0">
                <a:solidFill>
                  <a:srgbClr val="2C2C2C"/>
                </a:solidFill>
              </a:rPr>
              <a:t>username</a:t>
            </a:r>
            <a:r>
              <a:rPr sz="2000" dirty="0">
                <a:solidFill>
                  <a:srgbClr val="2C2C2C"/>
                </a:solidFill>
              </a:rPr>
              <a:t>}/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Documented with DC, VANN, PAV,</a:t>
            </a:r>
            <a:r>
              <a:rPr lang="en-US" sz="2000" dirty="0">
                <a:solidFill>
                  <a:srgbClr val="2C2C2C"/>
                </a:solidFill>
              </a:rPr>
              <a:t> </a:t>
            </a:r>
            <a:r>
              <a:rPr sz="2000" dirty="0">
                <a:solidFill>
                  <a:srgbClr val="2C2C2C"/>
                </a:solidFill>
              </a:rPr>
              <a:t>DCAT, FOAF, MOD metadata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Assessed by FOOPS! with a score</a:t>
            </a:r>
            <a:r>
              <a:rPr lang="en-US" sz="2000" dirty="0">
                <a:solidFill>
                  <a:srgbClr val="2C2C2C"/>
                </a:solidFill>
              </a:rPr>
              <a:t> </a:t>
            </a:r>
            <a:r>
              <a:rPr sz="2000" dirty="0">
                <a:solidFill>
                  <a:srgbClr val="2C2C2C"/>
                </a:solidFill>
              </a:rPr>
              <a:t>you can improve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Version-controlled on GitHub with</a:t>
            </a:r>
            <a:r>
              <a:rPr lang="en-US" sz="2000" dirty="0">
                <a:solidFill>
                  <a:srgbClr val="2C2C2C"/>
                </a:solidFill>
              </a:rPr>
              <a:t> </a:t>
            </a:r>
            <a:r>
              <a:rPr sz="2000" dirty="0">
                <a:solidFill>
                  <a:srgbClr val="2C2C2C"/>
                </a:solidFill>
              </a:rPr>
              <a:t>auto-generated HTML documentation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63640" y="1417320"/>
            <a:ext cx="5394960" cy="3577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dirty="0">
                <a:solidFill>
                  <a:srgbClr val="206AA8"/>
                </a:solidFill>
              </a:rPr>
              <a:t>🧠  Skills &amp; Knowledge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End-to-end FAIR ontology workflow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SULO design patterns for any domain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owlready2 Python proficiency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Reading and acting on reasoner output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Reading FOOPS! reports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</a:t>
            </a:r>
            <a:r>
              <a:rPr sz="2000" dirty="0" err="1">
                <a:solidFill>
                  <a:srgbClr val="2C2C2C"/>
                </a:solidFill>
              </a:rPr>
              <a:t>OntoStart</a:t>
            </a:r>
            <a:r>
              <a:rPr sz="2000" dirty="0">
                <a:solidFill>
                  <a:srgbClr val="2C2C2C"/>
                </a:solidFill>
              </a:rPr>
              <a:t> as a project template for
your next ontology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Critical awareness of OWA and its
consequences for modelling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11480" y="16459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Schedule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804672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D6EAF8"/>
                </a:solidFill>
              </a:rPr>
              <a:t>Half-day · 4 hours · May 10/11, 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325880"/>
            <a:ext cx="86868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411480" y="1344168"/>
            <a:ext cx="7772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Time</a:t>
            </a:r>
          </a:p>
        </p:txBody>
      </p:sp>
      <p:sp>
        <p:nvSpPr>
          <p:cNvPr id="8" name="Rectangle 7"/>
          <p:cNvSpPr/>
          <p:nvPr/>
        </p:nvSpPr>
        <p:spPr>
          <a:xfrm>
            <a:off x="1325880" y="1325880"/>
            <a:ext cx="274320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371600" y="1344168"/>
            <a:ext cx="2651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Activity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60520" y="1325880"/>
            <a:ext cx="406908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206240" y="1344168"/>
            <a:ext cx="397764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Content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321040" y="1325880"/>
            <a:ext cx="356616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8366760" y="1344168"/>
            <a:ext cx="347472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</a:rPr>
              <a:t>Notebook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1673352"/>
            <a:ext cx="86868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TextBox 14"/>
          <p:cNvSpPr txBox="1"/>
          <p:nvPr/>
        </p:nvSpPr>
        <p:spPr>
          <a:xfrm>
            <a:off x="411480" y="1700784"/>
            <a:ext cx="7772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dirty="0">
                <a:solidFill>
                  <a:srgbClr val="2C2C2C"/>
                </a:solidFill>
              </a:rPr>
              <a:t>10</a:t>
            </a:r>
            <a:r>
              <a:rPr sz="1100" b="0" i="0" dirty="0">
                <a:solidFill>
                  <a:srgbClr val="2C2C2C"/>
                </a:solidFill>
              </a:rPr>
              <a:t> min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325880" y="1673352"/>
            <a:ext cx="274320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1371600" y="1700784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C2C2C"/>
                </a:solidFill>
              </a:rPr>
              <a:t>Tutorial overview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60520" y="1673352"/>
            <a:ext cx="406908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206240" y="1700784"/>
            <a:ext cx="3977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C2C2C"/>
                </a:solidFill>
              </a:rPr>
              <a:t>Introduction and goals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321040" y="1673352"/>
            <a:ext cx="356616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TextBox 20"/>
          <p:cNvSpPr txBox="1"/>
          <p:nvPr/>
        </p:nvSpPr>
        <p:spPr>
          <a:xfrm>
            <a:off x="8366760" y="1700784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365760" y="1993392"/>
            <a:ext cx="8686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411480" y="2020824"/>
            <a:ext cx="7772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b="0" i="0" dirty="0">
                <a:solidFill>
                  <a:srgbClr val="2C2C2C"/>
                </a:solidFill>
              </a:rPr>
              <a:t>10 </a:t>
            </a:r>
            <a:r>
              <a:rPr sz="1100" b="0" i="0" dirty="0">
                <a:solidFill>
                  <a:srgbClr val="2C2C2C"/>
                </a:solidFill>
              </a:rPr>
              <a:t>min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325880" y="1993392"/>
            <a:ext cx="27432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TextBox 24"/>
          <p:cNvSpPr txBox="1"/>
          <p:nvPr/>
        </p:nvSpPr>
        <p:spPr>
          <a:xfrm>
            <a:off x="1371600" y="202082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b="0" i="0" dirty="0">
                <a:solidFill>
                  <a:srgbClr val="2C2C2C"/>
                </a:solidFill>
              </a:rPr>
              <a:t>Reference Materials</a:t>
            </a:r>
            <a:endParaRPr sz="1100" b="0" i="0" dirty="0">
              <a:solidFill>
                <a:srgbClr val="2C2C2C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160520" y="1993392"/>
            <a:ext cx="40690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6"/>
          <p:cNvSpPr txBox="1"/>
          <p:nvPr/>
        </p:nvSpPr>
        <p:spPr>
          <a:xfrm>
            <a:off x="4206240" y="2020824"/>
            <a:ext cx="39776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 dirty="0">
                <a:solidFill>
                  <a:srgbClr val="2C2C2C"/>
                </a:solidFill>
              </a:rPr>
              <a:t>OWL, SULO, and </a:t>
            </a:r>
            <a:r>
              <a:rPr lang="en-US" sz="1100" b="0" i="0" dirty="0" err="1">
                <a:solidFill>
                  <a:srgbClr val="2C2C2C"/>
                </a:solidFill>
              </a:rPr>
              <a:t>owlready</a:t>
            </a:r>
            <a:endParaRPr sz="1100" b="0" i="0" dirty="0">
              <a:solidFill>
                <a:srgbClr val="2C2C2C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321040" y="1993392"/>
            <a:ext cx="356616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8366760" y="2020824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365760" y="2313432"/>
            <a:ext cx="86868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TextBox 30"/>
          <p:cNvSpPr txBox="1"/>
          <p:nvPr/>
        </p:nvSpPr>
        <p:spPr>
          <a:xfrm>
            <a:off x="411480" y="2340864"/>
            <a:ext cx="7772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dirty="0">
                <a:solidFill>
                  <a:srgbClr val="2C2C2C"/>
                </a:solidFill>
              </a:rPr>
              <a:t>30</a:t>
            </a:r>
            <a:r>
              <a:rPr sz="1100" b="0" i="0" dirty="0">
                <a:solidFill>
                  <a:srgbClr val="2C2C2C"/>
                </a:solidFill>
              </a:rPr>
              <a:t> min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325880" y="2313432"/>
            <a:ext cx="274320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TextBox 32"/>
          <p:cNvSpPr txBox="1"/>
          <p:nvPr/>
        </p:nvSpPr>
        <p:spPr>
          <a:xfrm>
            <a:off x="1371600" y="234086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b="0" i="0" dirty="0">
                <a:solidFill>
                  <a:srgbClr val="2C2C2C"/>
                </a:solidFill>
              </a:rPr>
              <a:t>Spatial Objects &amp; Composition</a:t>
            </a:r>
            <a:endParaRPr sz="1100" b="0" i="0" dirty="0">
              <a:solidFill>
                <a:srgbClr val="2C2C2C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60520" y="2313432"/>
            <a:ext cx="406908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4206240" y="2340864"/>
            <a:ext cx="39776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1100">
                <a:solidFill>
                  <a:srgbClr val="2C2C2C"/>
                </a:solidFill>
              </a:rPr>
              <a:t>hasPart, cardinality, OWA</a:t>
            </a:r>
            <a:endParaRPr lang="nl-NL" sz="1100" dirty="0">
              <a:solidFill>
                <a:srgbClr val="2C2C2C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8321040" y="2313432"/>
            <a:ext cx="356616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6"/>
          <p:cNvSpPr txBox="1"/>
          <p:nvPr/>
        </p:nvSpPr>
        <p:spPr>
          <a:xfrm>
            <a:off x="8366760" y="2340864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/>
          </a:p>
        </p:txBody>
      </p:sp>
      <p:sp>
        <p:nvSpPr>
          <p:cNvPr id="38" name="Rectangle 37"/>
          <p:cNvSpPr/>
          <p:nvPr/>
        </p:nvSpPr>
        <p:spPr>
          <a:xfrm>
            <a:off x="365760" y="2633472"/>
            <a:ext cx="8686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TextBox 38"/>
          <p:cNvSpPr txBox="1"/>
          <p:nvPr/>
        </p:nvSpPr>
        <p:spPr>
          <a:xfrm>
            <a:off x="411480" y="2660904"/>
            <a:ext cx="7772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dirty="0">
                <a:solidFill>
                  <a:srgbClr val="2C2C2C"/>
                </a:solidFill>
              </a:rPr>
              <a:t>15</a:t>
            </a:r>
            <a:r>
              <a:rPr sz="1100" b="0" i="0" dirty="0">
                <a:solidFill>
                  <a:srgbClr val="2C2C2C"/>
                </a:solidFill>
              </a:rPr>
              <a:t> min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325880" y="2633472"/>
            <a:ext cx="27432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TextBox 40"/>
          <p:cNvSpPr txBox="1"/>
          <p:nvPr/>
        </p:nvSpPr>
        <p:spPr>
          <a:xfrm>
            <a:off x="1371600" y="266090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dirty="0">
                <a:solidFill>
                  <a:srgbClr val="2C2C2C"/>
                </a:solidFill>
              </a:rPr>
              <a:t>Qualities &amp; Quantities</a:t>
            </a:r>
            <a:endParaRPr sz="1100" b="0" i="0" dirty="0">
              <a:solidFill>
                <a:srgbClr val="2C2C2C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160520" y="2633472"/>
            <a:ext cx="40690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TextBox 42"/>
          <p:cNvSpPr txBox="1"/>
          <p:nvPr/>
        </p:nvSpPr>
        <p:spPr>
          <a:xfrm>
            <a:off x="4206240" y="2660904"/>
            <a:ext cx="39776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b="0" i="0" dirty="0" err="1">
                <a:solidFill>
                  <a:srgbClr val="2C2C2C"/>
                </a:solidFill>
              </a:rPr>
              <a:t>refersTo</a:t>
            </a:r>
            <a:endParaRPr lang="nl-NL" sz="1100" b="0" i="0" dirty="0">
              <a:solidFill>
                <a:srgbClr val="2C2C2C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8321040" y="2633472"/>
            <a:ext cx="356616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TextBox 44"/>
          <p:cNvSpPr txBox="1"/>
          <p:nvPr/>
        </p:nvSpPr>
        <p:spPr>
          <a:xfrm>
            <a:off x="8366760" y="2660904"/>
            <a:ext cx="347472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 dirty="0">
                <a:solidFill>
                  <a:srgbClr val="2C2C2C"/>
                </a:solidFill>
              </a:rPr>
              <a:t>NB 0</a:t>
            </a:r>
            <a:r>
              <a:rPr lang="en-US" sz="1100" b="0" i="0" dirty="0">
                <a:solidFill>
                  <a:srgbClr val="2C2C2C"/>
                </a:solidFill>
              </a:rPr>
              <a:t>2</a:t>
            </a:r>
            <a:endParaRPr sz="1100" b="0" i="0" dirty="0">
              <a:solidFill>
                <a:srgbClr val="2C2C2C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65760" y="2953512"/>
            <a:ext cx="86868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6"/>
          <p:cNvSpPr txBox="1"/>
          <p:nvPr/>
        </p:nvSpPr>
        <p:spPr>
          <a:xfrm>
            <a:off x="411480" y="2980944"/>
            <a:ext cx="7772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dirty="0">
                <a:solidFill>
                  <a:srgbClr val="2C2C2C"/>
                </a:solidFill>
              </a:rPr>
              <a:t>25</a:t>
            </a:r>
            <a:r>
              <a:rPr sz="1100" b="0" i="0" dirty="0">
                <a:solidFill>
                  <a:srgbClr val="2C2C2C"/>
                </a:solidFill>
              </a:rPr>
              <a:t> min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325880" y="2953512"/>
            <a:ext cx="274320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TextBox 48"/>
          <p:cNvSpPr txBox="1"/>
          <p:nvPr/>
        </p:nvSpPr>
        <p:spPr>
          <a:xfrm>
            <a:off x="1371600" y="2984510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b="0" i="0" dirty="0">
                <a:solidFill>
                  <a:srgbClr val="2C2C2C"/>
                </a:solidFill>
              </a:rPr>
              <a:t>Process I</a:t>
            </a:r>
            <a:endParaRPr sz="1100" b="0" i="0" dirty="0">
              <a:solidFill>
                <a:srgbClr val="2C2C2C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160520" y="2953512"/>
            <a:ext cx="406908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TextBox 50"/>
          <p:cNvSpPr txBox="1"/>
          <p:nvPr/>
        </p:nvSpPr>
        <p:spPr>
          <a:xfrm>
            <a:off x="4206240" y="2980944"/>
            <a:ext cx="39776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b="0" i="0" dirty="0">
                <a:solidFill>
                  <a:srgbClr val="2C2C2C"/>
                </a:solidFill>
              </a:rPr>
              <a:t>Transformation, development, participation roles</a:t>
            </a:r>
            <a:endParaRPr sz="1100" b="0" i="0" dirty="0">
              <a:solidFill>
                <a:srgbClr val="2C2C2C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21040" y="2953512"/>
            <a:ext cx="356616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TextBox 52"/>
          <p:cNvSpPr txBox="1"/>
          <p:nvPr/>
        </p:nvSpPr>
        <p:spPr>
          <a:xfrm>
            <a:off x="8366760" y="2980944"/>
            <a:ext cx="347472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 dirty="0">
                <a:solidFill>
                  <a:srgbClr val="2C2C2C"/>
                </a:solidFill>
              </a:rPr>
              <a:t>NB 0</a:t>
            </a:r>
            <a:r>
              <a:rPr lang="en-US" sz="1100" b="0" i="0" dirty="0">
                <a:solidFill>
                  <a:srgbClr val="2C2C2C"/>
                </a:solidFill>
              </a:rPr>
              <a:t>3</a:t>
            </a:r>
            <a:endParaRPr sz="1100" b="0" i="0" dirty="0">
              <a:solidFill>
                <a:srgbClr val="2C2C2C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65760" y="3593592"/>
            <a:ext cx="86868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TextBox 62"/>
          <p:cNvSpPr txBox="1"/>
          <p:nvPr/>
        </p:nvSpPr>
        <p:spPr>
          <a:xfrm>
            <a:off x="411480" y="3621024"/>
            <a:ext cx="7772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b="0" i="0" dirty="0">
                <a:solidFill>
                  <a:srgbClr val="2C2C2C"/>
                </a:solidFill>
              </a:rPr>
              <a:t>15</a:t>
            </a:r>
            <a:r>
              <a:rPr sz="1100" b="0" i="0" dirty="0">
                <a:solidFill>
                  <a:srgbClr val="2C2C2C"/>
                </a:solidFill>
              </a:rPr>
              <a:t> min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325880" y="3593592"/>
            <a:ext cx="274320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TextBox 64"/>
          <p:cNvSpPr txBox="1"/>
          <p:nvPr/>
        </p:nvSpPr>
        <p:spPr>
          <a:xfrm>
            <a:off x="1371600" y="362102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dirty="0">
                <a:solidFill>
                  <a:srgbClr val="2C2C2C"/>
                </a:solidFill>
              </a:rPr>
              <a:t>Process II</a:t>
            </a:r>
            <a:endParaRPr sz="1100" b="0" i="0" dirty="0">
              <a:solidFill>
                <a:srgbClr val="2C2C2C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160520" y="3593592"/>
            <a:ext cx="406908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TextBox 66"/>
          <p:cNvSpPr txBox="1"/>
          <p:nvPr/>
        </p:nvSpPr>
        <p:spPr>
          <a:xfrm>
            <a:off x="4206240" y="3621024"/>
            <a:ext cx="39776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b="0" i="0" dirty="0">
                <a:solidFill>
                  <a:srgbClr val="2C2C2C"/>
                </a:solidFill>
              </a:rPr>
              <a:t>Parts, precedes</a:t>
            </a:r>
            <a:endParaRPr sz="1100" b="0" i="0" dirty="0">
              <a:solidFill>
                <a:srgbClr val="2C2C2C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321040" y="3593592"/>
            <a:ext cx="356616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TextBox 68"/>
          <p:cNvSpPr txBox="1"/>
          <p:nvPr/>
        </p:nvSpPr>
        <p:spPr>
          <a:xfrm>
            <a:off x="8366760" y="3621024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C2C2C"/>
                </a:solidFill>
              </a:rPr>
              <a:t>NB 03</a:t>
            </a:r>
          </a:p>
        </p:txBody>
      </p:sp>
      <p:sp>
        <p:nvSpPr>
          <p:cNvPr id="70" name="Rectangle 69"/>
          <p:cNvSpPr/>
          <p:nvPr/>
        </p:nvSpPr>
        <p:spPr>
          <a:xfrm>
            <a:off x="365760" y="3913632"/>
            <a:ext cx="8686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TextBox 70"/>
          <p:cNvSpPr txBox="1"/>
          <p:nvPr/>
        </p:nvSpPr>
        <p:spPr>
          <a:xfrm>
            <a:off x="411480" y="3941064"/>
            <a:ext cx="7772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 dirty="0">
                <a:solidFill>
                  <a:srgbClr val="2C2C2C"/>
                </a:solidFill>
              </a:rPr>
              <a:t>1</a:t>
            </a:r>
            <a:r>
              <a:rPr lang="en-US" sz="1100" dirty="0">
                <a:solidFill>
                  <a:srgbClr val="2C2C2C"/>
                </a:solidFill>
              </a:rPr>
              <a:t>5 </a:t>
            </a:r>
            <a:r>
              <a:rPr sz="1100" b="0" i="0" dirty="0">
                <a:solidFill>
                  <a:srgbClr val="2C2C2C"/>
                </a:solidFill>
              </a:rPr>
              <a:t>min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325880" y="3913632"/>
            <a:ext cx="27432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TextBox 72"/>
          <p:cNvSpPr txBox="1"/>
          <p:nvPr/>
        </p:nvSpPr>
        <p:spPr>
          <a:xfrm>
            <a:off x="1371600" y="3941064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C2C2C"/>
                </a:solidFill>
              </a:rPr>
              <a:t>Information entities</a:t>
            </a:r>
          </a:p>
        </p:txBody>
      </p:sp>
      <p:sp>
        <p:nvSpPr>
          <p:cNvPr id="74" name="Rectangle 73"/>
          <p:cNvSpPr/>
          <p:nvPr/>
        </p:nvSpPr>
        <p:spPr>
          <a:xfrm>
            <a:off x="4160520" y="3913632"/>
            <a:ext cx="40690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TextBox 74"/>
          <p:cNvSpPr txBox="1"/>
          <p:nvPr/>
        </p:nvSpPr>
        <p:spPr>
          <a:xfrm>
            <a:off x="4206240" y="3941064"/>
            <a:ext cx="3977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C2C2C"/>
                </a:solidFill>
              </a:rPr>
              <a:t>orders, receipts, identity</a:t>
            </a:r>
          </a:p>
        </p:txBody>
      </p:sp>
      <p:sp>
        <p:nvSpPr>
          <p:cNvPr id="76" name="Rectangle 75"/>
          <p:cNvSpPr/>
          <p:nvPr/>
        </p:nvSpPr>
        <p:spPr>
          <a:xfrm>
            <a:off x="8321040" y="3913632"/>
            <a:ext cx="356616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TextBox 76"/>
          <p:cNvSpPr txBox="1"/>
          <p:nvPr/>
        </p:nvSpPr>
        <p:spPr>
          <a:xfrm>
            <a:off x="8366760" y="3941064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C2C2C"/>
                </a:solidFill>
              </a:rPr>
              <a:t>NB 04</a:t>
            </a:r>
          </a:p>
        </p:txBody>
      </p:sp>
      <p:sp>
        <p:nvSpPr>
          <p:cNvPr id="78" name="Rectangle 77"/>
          <p:cNvSpPr/>
          <p:nvPr/>
        </p:nvSpPr>
        <p:spPr>
          <a:xfrm>
            <a:off x="366974" y="3263715"/>
            <a:ext cx="868680" cy="320040"/>
          </a:xfrm>
          <a:prstGeom prst="rect">
            <a:avLst/>
          </a:prstGeom>
          <a:solidFill>
            <a:srgbClr val="FFEE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9" name="TextBox 78"/>
          <p:cNvSpPr txBox="1"/>
          <p:nvPr/>
        </p:nvSpPr>
        <p:spPr>
          <a:xfrm>
            <a:off x="366974" y="3298111"/>
            <a:ext cx="7772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b="1" dirty="0">
                <a:solidFill>
                  <a:srgbClr val="E67E22"/>
                </a:solidFill>
              </a:rPr>
              <a:t>30</a:t>
            </a:r>
            <a:r>
              <a:rPr sz="1100" b="1" i="0" dirty="0">
                <a:solidFill>
                  <a:srgbClr val="E67E22"/>
                </a:solidFill>
              </a:rPr>
              <a:t> min</a:t>
            </a:r>
          </a:p>
        </p:txBody>
      </p:sp>
      <p:sp>
        <p:nvSpPr>
          <p:cNvPr id="80" name="Rectangle 79"/>
          <p:cNvSpPr/>
          <p:nvPr/>
        </p:nvSpPr>
        <p:spPr>
          <a:xfrm>
            <a:off x="1327094" y="3263715"/>
            <a:ext cx="2743200" cy="320040"/>
          </a:xfrm>
          <a:prstGeom prst="rect">
            <a:avLst/>
          </a:prstGeom>
          <a:solidFill>
            <a:srgbClr val="FFEE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1" name="TextBox 80"/>
          <p:cNvSpPr txBox="1"/>
          <p:nvPr/>
        </p:nvSpPr>
        <p:spPr>
          <a:xfrm>
            <a:off x="1327094" y="3298111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E67E22"/>
                </a:solidFill>
              </a:rPr>
              <a:t>BREAK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161734" y="3263715"/>
            <a:ext cx="4069080" cy="320040"/>
          </a:xfrm>
          <a:prstGeom prst="rect">
            <a:avLst/>
          </a:prstGeom>
          <a:solidFill>
            <a:srgbClr val="FFEE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TextBox 82"/>
          <p:cNvSpPr txBox="1"/>
          <p:nvPr/>
        </p:nvSpPr>
        <p:spPr>
          <a:xfrm>
            <a:off x="4161734" y="3298111"/>
            <a:ext cx="3977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dirty="0"/>
          </a:p>
        </p:txBody>
      </p:sp>
      <p:sp>
        <p:nvSpPr>
          <p:cNvPr id="84" name="Rectangle 83"/>
          <p:cNvSpPr/>
          <p:nvPr/>
        </p:nvSpPr>
        <p:spPr>
          <a:xfrm>
            <a:off x="8322254" y="3263715"/>
            <a:ext cx="3566160" cy="320040"/>
          </a:xfrm>
          <a:prstGeom prst="rect">
            <a:avLst/>
          </a:prstGeom>
          <a:solidFill>
            <a:srgbClr val="FFEE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TextBox 84"/>
          <p:cNvSpPr txBox="1"/>
          <p:nvPr/>
        </p:nvSpPr>
        <p:spPr>
          <a:xfrm>
            <a:off x="8322254" y="3298111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/>
          </a:p>
        </p:txBody>
      </p:sp>
      <p:sp>
        <p:nvSpPr>
          <p:cNvPr id="86" name="Rectangle 85"/>
          <p:cNvSpPr/>
          <p:nvPr/>
        </p:nvSpPr>
        <p:spPr>
          <a:xfrm>
            <a:off x="365760" y="4213848"/>
            <a:ext cx="8686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7" name="TextBox 86"/>
          <p:cNvSpPr txBox="1"/>
          <p:nvPr/>
        </p:nvSpPr>
        <p:spPr>
          <a:xfrm>
            <a:off x="411480" y="4241280"/>
            <a:ext cx="7772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 dirty="0">
                <a:solidFill>
                  <a:srgbClr val="2C2C2C"/>
                </a:solidFill>
              </a:rPr>
              <a:t>1</a:t>
            </a:r>
            <a:r>
              <a:rPr lang="en-US" sz="1100" dirty="0">
                <a:solidFill>
                  <a:srgbClr val="2C2C2C"/>
                </a:solidFill>
              </a:rPr>
              <a:t>5</a:t>
            </a:r>
            <a:r>
              <a:rPr sz="1100" b="0" i="0" dirty="0">
                <a:solidFill>
                  <a:srgbClr val="2C2C2C"/>
                </a:solidFill>
              </a:rPr>
              <a:t> min</a:t>
            </a:r>
          </a:p>
        </p:txBody>
      </p:sp>
      <p:sp>
        <p:nvSpPr>
          <p:cNvPr id="88" name="Rectangle 87"/>
          <p:cNvSpPr/>
          <p:nvPr/>
        </p:nvSpPr>
        <p:spPr>
          <a:xfrm>
            <a:off x="1325880" y="4213848"/>
            <a:ext cx="27432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TextBox 88"/>
          <p:cNvSpPr txBox="1"/>
          <p:nvPr/>
        </p:nvSpPr>
        <p:spPr>
          <a:xfrm>
            <a:off x="1371600" y="424128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C2C2C"/>
                </a:solidFill>
              </a:rPr>
              <a:t>Time</a:t>
            </a:r>
          </a:p>
        </p:txBody>
      </p:sp>
      <p:sp>
        <p:nvSpPr>
          <p:cNvPr id="90" name="Rectangle 89"/>
          <p:cNvSpPr/>
          <p:nvPr/>
        </p:nvSpPr>
        <p:spPr>
          <a:xfrm>
            <a:off x="4160520" y="4213848"/>
            <a:ext cx="40690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1" name="TextBox 90"/>
          <p:cNvSpPr txBox="1"/>
          <p:nvPr/>
        </p:nvSpPr>
        <p:spPr>
          <a:xfrm>
            <a:off x="4206240" y="4241280"/>
            <a:ext cx="3977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 dirty="0">
                <a:solidFill>
                  <a:srgbClr val="2C2C2C"/>
                </a:solidFill>
              </a:rPr>
              <a:t>instants, durations, timelines</a:t>
            </a:r>
          </a:p>
        </p:txBody>
      </p:sp>
      <p:sp>
        <p:nvSpPr>
          <p:cNvPr id="92" name="Rectangle 91"/>
          <p:cNvSpPr/>
          <p:nvPr/>
        </p:nvSpPr>
        <p:spPr>
          <a:xfrm>
            <a:off x="8321040" y="4213848"/>
            <a:ext cx="356616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3" name="TextBox 92"/>
          <p:cNvSpPr txBox="1"/>
          <p:nvPr/>
        </p:nvSpPr>
        <p:spPr>
          <a:xfrm>
            <a:off x="8366760" y="4241280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C2C2C"/>
                </a:solidFill>
              </a:rPr>
              <a:t>NB 05</a:t>
            </a:r>
          </a:p>
        </p:txBody>
      </p:sp>
      <p:sp>
        <p:nvSpPr>
          <p:cNvPr id="94" name="Rectangle 93"/>
          <p:cNvSpPr/>
          <p:nvPr/>
        </p:nvSpPr>
        <p:spPr>
          <a:xfrm>
            <a:off x="365760" y="4533888"/>
            <a:ext cx="86868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5" name="TextBox 94"/>
          <p:cNvSpPr txBox="1"/>
          <p:nvPr/>
        </p:nvSpPr>
        <p:spPr>
          <a:xfrm>
            <a:off x="411480" y="4561320"/>
            <a:ext cx="7772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 dirty="0">
                <a:solidFill>
                  <a:srgbClr val="2C2C2C"/>
                </a:solidFill>
              </a:rPr>
              <a:t>1</a:t>
            </a:r>
            <a:r>
              <a:rPr lang="en-US" sz="1100" b="0" i="0" dirty="0">
                <a:solidFill>
                  <a:srgbClr val="2C2C2C"/>
                </a:solidFill>
              </a:rPr>
              <a:t>5 </a:t>
            </a:r>
            <a:r>
              <a:rPr sz="1100" b="0" i="0" dirty="0">
                <a:solidFill>
                  <a:srgbClr val="2C2C2C"/>
                </a:solidFill>
              </a:rPr>
              <a:t>min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325880" y="4533888"/>
            <a:ext cx="274320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TextBox 96"/>
          <p:cNvSpPr txBox="1"/>
          <p:nvPr/>
        </p:nvSpPr>
        <p:spPr>
          <a:xfrm>
            <a:off x="1371600" y="4561320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 dirty="0">
                <a:solidFill>
                  <a:srgbClr val="2C2C2C"/>
                </a:solidFill>
              </a:rPr>
              <a:t>Spatial containment</a:t>
            </a:r>
          </a:p>
        </p:txBody>
      </p:sp>
      <p:sp>
        <p:nvSpPr>
          <p:cNvPr id="98" name="Rectangle 97"/>
          <p:cNvSpPr/>
          <p:nvPr/>
        </p:nvSpPr>
        <p:spPr>
          <a:xfrm>
            <a:off x="4160520" y="4533888"/>
            <a:ext cx="406908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9" name="TextBox 98"/>
          <p:cNvSpPr txBox="1"/>
          <p:nvPr/>
        </p:nvSpPr>
        <p:spPr>
          <a:xfrm>
            <a:off x="4206240" y="4561320"/>
            <a:ext cx="3977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C2C2C"/>
                </a:solidFill>
              </a:rPr>
              <a:t>contains vs hasPart, SPARQL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8321040" y="4533888"/>
            <a:ext cx="356616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1" name="TextBox 100"/>
          <p:cNvSpPr txBox="1"/>
          <p:nvPr/>
        </p:nvSpPr>
        <p:spPr>
          <a:xfrm>
            <a:off x="8366760" y="4561320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C2C2C"/>
                </a:solidFill>
              </a:rPr>
              <a:t>NB 06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365760" y="4853928"/>
            <a:ext cx="8686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3" name="TextBox 102"/>
          <p:cNvSpPr txBox="1"/>
          <p:nvPr/>
        </p:nvSpPr>
        <p:spPr>
          <a:xfrm>
            <a:off x="411480" y="4881360"/>
            <a:ext cx="7772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dirty="0">
                <a:solidFill>
                  <a:srgbClr val="2C2C2C"/>
                </a:solidFill>
              </a:rPr>
              <a:t>20</a:t>
            </a:r>
            <a:r>
              <a:rPr sz="1100" b="0" i="0" dirty="0">
                <a:solidFill>
                  <a:srgbClr val="2C2C2C"/>
                </a:solidFill>
              </a:rPr>
              <a:t> min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325880" y="4853928"/>
            <a:ext cx="27432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5" name="TextBox 104"/>
          <p:cNvSpPr txBox="1"/>
          <p:nvPr/>
        </p:nvSpPr>
        <p:spPr>
          <a:xfrm>
            <a:off x="1371600" y="4881360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 dirty="0" err="1">
                <a:solidFill>
                  <a:srgbClr val="2C2C2C"/>
                </a:solidFill>
              </a:rPr>
              <a:t>OntoStart</a:t>
            </a:r>
            <a:r>
              <a:rPr sz="1100" b="0" i="0" dirty="0">
                <a:solidFill>
                  <a:srgbClr val="2C2C2C"/>
                </a:solidFill>
              </a:rPr>
              <a:t> </a:t>
            </a:r>
            <a:r>
              <a:rPr lang="en-US" sz="1100" b="0" i="0" dirty="0">
                <a:solidFill>
                  <a:srgbClr val="2C2C2C"/>
                </a:solidFill>
              </a:rPr>
              <a:t>&amp; </a:t>
            </a:r>
            <a:r>
              <a:rPr lang="en-US" sz="1100" b="0" i="0" dirty="0" err="1">
                <a:solidFill>
                  <a:srgbClr val="2C2C2C"/>
                </a:solidFill>
              </a:rPr>
              <a:t>FAIRness</a:t>
            </a:r>
            <a:r>
              <a:rPr lang="en-US" sz="1100" b="0" i="0" dirty="0">
                <a:solidFill>
                  <a:srgbClr val="2C2C2C"/>
                </a:solidFill>
              </a:rPr>
              <a:t> assessment</a:t>
            </a:r>
            <a:endParaRPr sz="1100" b="0" i="0" dirty="0">
              <a:solidFill>
                <a:srgbClr val="2C2C2C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4160520" y="4853928"/>
            <a:ext cx="406908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7" name="TextBox 106"/>
          <p:cNvSpPr txBox="1"/>
          <p:nvPr/>
        </p:nvSpPr>
        <p:spPr>
          <a:xfrm>
            <a:off x="4206240" y="4881360"/>
            <a:ext cx="39776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 dirty="0">
                <a:solidFill>
                  <a:srgbClr val="2C2C2C"/>
                </a:solidFill>
              </a:rPr>
              <a:t>metadata, export, GitHub</a:t>
            </a:r>
            <a:r>
              <a:rPr lang="en-US" sz="1100" b="0" i="0" dirty="0">
                <a:solidFill>
                  <a:srgbClr val="2C2C2C"/>
                </a:solidFill>
              </a:rPr>
              <a:t>, FOOPS!</a:t>
            </a:r>
            <a:endParaRPr sz="1100" b="0" i="0" dirty="0">
              <a:solidFill>
                <a:srgbClr val="2C2C2C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8321040" y="4853928"/>
            <a:ext cx="356616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9" name="TextBox 108"/>
          <p:cNvSpPr txBox="1"/>
          <p:nvPr/>
        </p:nvSpPr>
        <p:spPr>
          <a:xfrm>
            <a:off x="8366760" y="4881360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2C2C2C"/>
                </a:solidFill>
              </a:rPr>
              <a:t>NB 07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365760" y="5173968"/>
            <a:ext cx="86868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2" name="Rectangle 111"/>
          <p:cNvSpPr/>
          <p:nvPr/>
        </p:nvSpPr>
        <p:spPr>
          <a:xfrm>
            <a:off x="1325880" y="5173968"/>
            <a:ext cx="274320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4" name="Rectangle 113"/>
          <p:cNvSpPr/>
          <p:nvPr/>
        </p:nvSpPr>
        <p:spPr>
          <a:xfrm>
            <a:off x="4160520" y="5173968"/>
            <a:ext cx="406908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6" name="Rectangle 115"/>
          <p:cNvSpPr/>
          <p:nvPr/>
        </p:nvSpPr>
        <p:spPr>
          <a:xfrm>
            <a:off x="8321040" y="5173968"/>
            <a:ext cx="3566160" cy="3200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9" name="TextBox 118"/>
          <p:cNvSpPr txBox="1"/>
          <p:nvPr/>
        </p:nvSpPr>
        <p:spPr>
          <a:xfrm>
            <a:off x="411480" y="5209898"/>
            <a:ext cx="7772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b="0" i="0" dirty="0">
                <a:solidFill>
                  <a:srgbClr val="2C2C2C"/>
                </a:solidFill>
              </a:rPr>
              <a:t>10</a:t>
            </a:r>
            <a:r>
              <a:rPr sz="1100" b="0" i="0" dirty="0">
                <a:solidFill>
                  <a:srgbClr val="2C2C2C"/>
                </a:solidFill>
              </a:rPr>
              <a:t> min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1371600" y="5230368"/>
            <a:ext cx="2651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 dirty="0">
                <a:solidFill>
                  <a:srgbClr val="2C2C2C"/>
                </a:solidFill>
              </a:rPr>
              <a:t>Q&amp;A + wrap-up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4206240" y="5209898"/>
            <a:ext cx="39776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 dirty="0">
                <a:solidFill>
                  <a:srgbClr val="2C2C2C"/>
                </a:solidFill>
              </a:rPr>
              <a:t>Modelling discussion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94D6CDC4-9E58-FC5D-26A8-1268496DBFAD}"/>
              </a:ext>
            </a:extLst>
          </p:cNvPr>
          <p:cNvSpPr txBox="1"/>
          <p:nvPr/>
        </p:nvSpPr>
        <p:spPr>
          <a:xfrm>
            <a:off x="8366760" y="2345342"/>
            <a:ext cx="34747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 dirty="0">
                <a:solidFill>
                  <a:srgbClr val="2C2C2C"/>
                </a:solidFill>
              </a:rPr>
              <a:t>NB 01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11480" y="16459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Tools: OntoStart &amp; FOOPS!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804672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D6EAF8"/>
                </a:solidFill>
              </a:rPr>
              <a:t>The publication and quality-assessment pipeline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325880"/>
            <a:ext cx="5486400" cy="51206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126480" y="1325880"/>
            <a:ext cx="5669280" cy="5120640"/>
          </a:xfrm>
          <a:prstGeom prst="rect">
            <a:avLst/>
          </a:prstGeom>
          <a:solidFill>
            <a:srgbClr val="F4F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502920" y="1417320"/>
            <a:ext cx="5212080" cy="4670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dirty="0">
                <a:solidFill>
                  <a:srgbClr val="206AA8"/>
                </a:solidFill>
              </a:rPr>
              <a:t>🚀  </a:t>
            </a:r>
            <a:r>
              <a:rPr sz="2000" b="1" dirty="0" err="1">
                <a:solidFill>
                  <a:srgbClr val="206AA8"/>
                </a:solidFill>
              </a:rPr>
              <a:t>OntoStart</a:t>
            </a:r>
            <a:endParaRPr sz="2000" b="1" dirty="0">
              <a:solidFill>
                <a:srgbClr val="206AA8"/>
              </a:solidFill>
            </a:endParaRPr>
          </a:p>
          <a:p>
            <a:pPr algn="l">
              <a:spcBef>
                <a:spcPts val="300"/>
              </a:spcBef>
            </a:pPr>
            <a:r>
              <a:rPr sz="1600" dirty="0">
                <a:solidFill>
                  <a:srgbClr val="2C2C2C"/>
                </a:solidFill>
              </a:rPr>
              <a:t>▸ GitHub repository template for
FAIR ontology projects</a:t>
            </a:r>
          </a:p>
          <a:p>
            <a:pPr algn="l">
              <a:spcBef>
                <a:spcPts val="300"/>
              </a:spcBef>
            </a:pPr>
            <a:r>
              <a:rPr sz="1600" dirty="0">
                <a:solidFill>
                  <a:srgbClr val="2C2C2C"/>
                </a:solidFill>
              </a:rPr>
              <a:t>▸ Push a branch → GitHub Actions
automatically:</a:t>
            </a:r>
          </a:p>
          <a:p>
            <a:pPr algn="l">
              <a:spcBef>
                <a:spcPts val="300"/>
              </a:spcBef>
            </a:pPr>
            <a:r>
              <a:rPr sz="1600" dirty="0">
                <a:solidFill>
                  <a:srgbClr val="2C2C2C"/>
                </a:solidFill>
              </a:rPr>
              <a:t>▸   · Validates OWL DL profile</a:t>
            </a:r>
          </a:p>
          <a:p>
            <a:pPr algn="l">
              <a:spcBef>
                <a:spcPts val="300"/>
              </a:spcBef>
            </a:pPr>
            <a:r>
              <a:rPr sz="1600" dirty="0">
                <a:solidFill>
                  <a:srgbClr val="2C2C2C"/>
                </a:solidFill>
              </a:rPr>
              <a:t>▸   · Converts to RDF/XML, Turtle,
    JSON-LD, N-Triples</a:t>
            </a:r>
          </a:p>
          <a:p>
            <a:pPr algn="l">
              <a:spcBef>
                <a:spcPts val="300"/>
              </a:spcBef>
            </a:pPr>
            <a:r>
              <a:rPr sz="1600" dirty="0">
                <a:solidFill>
                  <a:srgbClr val="2C2C2C"/>
                </a:solidFill>
              </a:rPr>
              <a:t>▸   · Generates HTML documentation
    (</a:t>
            </a:r>
            <a:r>
              <a:rPr sz="1600" dirty="0" err="1">
                <a:solidFill>
                  <a:srgbClr val="2C2C2C"/>
                </a:solidFill>
              </a:rPr>
              <a:t>Ontospy</a:t>
            </a:r>
            <a:r>
              <a:rPr sz="1600" dirty="0">
                <a:solidFill>
                  <a:srgbClr val="2C2C2C"/>
                </a:solidFill>
              </a:rPr>
              <a:t>, </a:t>
            </a:r>
            <a:r>
              <a:rPr sz="1600" dirty="0" err="1">
                <a:solidFill>
                  <a:srgbClr val="2C2C2C"/>
                </a:solidFill>
              </a:rPr>
              <a:t>PyLODE</a:t>
            </a:r>
            <a:r>
              <a:rPr sz="1600" dirty="0">
                <a:solidFill>
                  <a:srgbClr val="2C2C2C"/>
                </a:solidFill>
              </a:rPr>
              <a:t>)</a:t>
            </a:r>
          </a:p>
          <a:p>
            <a:pPr algn="l">
              <a:spcBef>
                <a:spcPts val="300"/>
              </a:spcBef>
            </a:pPr>
            <a:r>
              <a:rPr sz="1600" dirty="0">
                <a:solidFill>
                  <a:srgbClr val="2C2C2C"/>
                </a:solidFill>
              </a:rPr>
              <a:t>▸   · Runs FOOPS! and publishes
    a </a:t>
            </a:r>
            <a:r>
              <a:rPr sz="1600" dirty="0" err="1">
                <a:solidFill>
                  <a:srgbClr val="2C2C2C"/>
                </a:solidFill>
              </a:rPr>
              <a:t>FAIRness</a:t>
            </a:r>
            <a:r>
              <a:rPr sz="1600" dirty="0">
                <a:solidFill>
                  <a:srgbClr val="2C2C2C"/>
                </a:solidFill>
              </a:rPr>
              <a:t> badge</a:t>
            </a:r>
          </a:p>
          <a:p>
            <a:pPr algn="l">
              <a:spcBef>
                <a:spcPts val="300"/>
              </a:spcBef>
            </a:pPr>
            <a:r>
              <a:rPr sz="1600" dirty="0">
                <a:solidFill>
                  <a:srgbClr val="2C2C2C"/>
                </a:solidFill>
              </a:rPr>
              <a:t>▸   · Deploys to GitHub Pages</a:t>
            </a:r>
          </a:p>
          <a:p>
            <a:pPr algn="l">
              <a:spcBef>
                <a:spcPts val="300"/>
              </a:spcBef>
            </a:pPr>
            <a:r>
              <a:rPr sz="1600" dirty="0">
                <a:solidFill>
                  <a:srgbClr val="2C2C2C"/>
                </a:solidFill>
              </a:rPr>
              <a:t>▸ Serves ontology at w3id.org with
full content negotiation</a:t>
            </a:r>
          </a:p>
          <a:p>
            <a:pPr algn="l">
              <a:spcBef>
                <a:spcPts val="300"/>
              </a:spcBef>
            </a:pPr>
            <a:r>
              <a:rPr sz="1600" dirty="0">
                <a:solidFill>
                  <a:srgbClr val="2C2C2C"/>
                </a:solidFill>
              </a:rPr>
              <a:t>▸ github.com/</a:t>
            </a:r>
            <a:r>
              <a:rPr sz="1600" dirty="0" err="1">
                <a:solidFill>
                  <a:srgbClr val="2C2C2C"/>
                </a:solidFill>
              </a:rPr>
              <a:t>micheldumontier</a:t>
            </a:r>
            <a:r>
              <a:rPr sz="1600" dirty="0">
                <a:solidFill>
                  <a:srgbClr val="2C2C2C"/>
                </a:solidFill>
              </a:rPr>
              <a:t>/</a:t>
            </a:r>
            <a:r>
              <a:rPr sz="1600" dirty="0" err="1">
                <a:solidFill>
                  <a:srgbClr val="2C2C2C"/>
                </a:solidFill>
              </a:rPr>
              <a:t>ontostart</a:t>
            </a:r>
            <a:endParaRPr sz="1600" dirty="0">
              <a:solidFill>
                <a:srgbClr val="2C2C2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63640" y="1417320"/>
            <a:ext cx="5394960" cy="4170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dirty="0">
                <a:solidFill>
                  <a:srgbClr val="206AA8"/>
                </a:solidFill>
              </a:rPr>
              <a:t>✅  FOOPS! </a:t>
            </a:r>
            <a:r>
              <a:rPr sz="2400" b="1" dirty="0" err="1">
                <a:solidFill>
                  <a:srgbClr val="206AA8"/>
                </a:solidFill>
              </a:rPr>
              <a:t>FAIRness</a:t>
            </a:r>
            <a:r>
              <a:rPr sz="2400" b="1" dirty="0">
                <a:solidFill>
                  <a:srgbClr val="206AA8"/>
                </a:solidFill>
              </a:rPr>
              <a:t> Checker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Automated FAIR ontology assessment
tool by OEG-UPM (Madrid)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Checks 24 indicators across all
four FAIR dimensions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Key checks: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  F: persistent URI, version IRI, namespace prefix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  A: content negotiation, HTML documentation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  I: standard vocabularies reused, OWL/RDF </a:t>
            </a:r>
            <a:r>
              <a:rPr dirty="0" err="1">
                <a:solidFill>
                  <a:srgbClr val="2C2C2C"/>
                </a:solidFill>
              </a:rPr>
              <a:t>serialisation</a:t>
            </a:r>
            <a:endParaRPr dirty="0">
              <a:solidFill>
                <a:srgbClr val="2C2C2C"/>
              </a:solidFill>
            </a:endParaRP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  R: title, description, license, creator, labels, definitions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Available at: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foops.linkeddata.es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5303520"/>
            <a:ext cx="12188952" cy="73152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394960" y="731520"/>
            <a:ext cx="1371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0" b="0" i="0">
                <a:solidFill>
                  <a:srgbClr val="2C2C2C"/>
                </a:solidFill>
              </a:rPr>
              <a:t>🍕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920240"/>
            <a:ext cx="10972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</a:rPr>
              <a:t>Let's Get Started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926080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D6EAF8"/>
                </a:solidFill>
              </a:rPr>
              <a:t>Open Jupyter Lab and run notebook 00-SULO-tutorial-setup.ipynb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61188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0" i="0">
                <a:solidFill>
                  <a:srgbClr val="AACCEE"/>
                </a:solidFill>
              </a:rPr>
              <a:t>github.com/micheldumontier/sulo-tutorial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39496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88AACC"/>
                </a:solidFill>
              </a:rPr>
              <a:t>Questions?  →  michel.dumontier@maastrichtuniversity.nl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11480" y="16459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The Challenge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804672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D6EAF8"/>
                </a:solidFill>
              </a:rPr>
              <a:t>Why does this tutorial exist?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371600"/>
            <a:ext cx="3566160" cy="5029200"/>
          </a:xfrm>
          <a:prstGeom prst="rect">
            <a:avLst/>
          </a:prstGeom>
          <a:solidFill>
            <a:srgbClr val="F4F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4114800" y="1371600"/>
            <a:ext cx="3566160" cy="5029200"/>
          </a:xfrm>
          <a:prstGeom prst="rect">
            <a:avLst/>
          </a:prstGeom>
          <a:solidFill>
            <a:srgbClr val="F4F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7863840" y="1371600"/>
            <a:ext cx="3931920" cy="5029200"/>
          </a:xfrm>
          <a:prstGeom prst="rect">
            <a:avLst/>
          </a:prstGeom>
          <a:solidFill>
            <a:srgbClr val="F4F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502920" y="1463040"/>
            <a:ext cx="3429000" cy="3439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dirty="0">
                <a:solidFill>
                  <a:srgbClr val="206AA8"/>
                </a:solidFill>
              </a:rPr>
              <a:t>⚠  Engineering Quality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Ontologies are re-invented
from scratch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Inconsistent use of upper-level concepts</a:t>
            </a:r>
            <a:endParaRPr lang="en-US" sz="2000" dirty="0">
              <a:solidFill>
                <a:srgbClr val="2C2C2C"/>
              </a:solidFill>
            </a:endParaRPr>
          </a:p>
          <a:p>
            <a:pPr>
              <a:spcBef>
                <a:spcPts val="300"/>
              </a:spcBef>
            </a:pPr>
            <a:r>
              <a:rPr lang="nl-NL" sz="2000" dirty="0">
                <a:solidFill>
                  <a:srgbClr val="2C2C2C"/>
                </a:solidFill>
              </a:rPr>
              <a:t>▸</a:t>
            </a:r>
            <a:r>
              <a:rPr sz="2000" i="1" dirty="0">
                <a:solidFill>
                  <a:srgbClr val="2C2C2C"/>
                </a:solidFill>
              </a:rPr>
              <a:t> </a:t>
            </a:r>
            <a:r>
              <a:rPr lang="en-US" sz="2000" i="1" dirty="0">
                <a:solidFill>
                  <a:srgbClr val="2C2C2C"/>
                </a:solidFill>
              </a:rPr>
              <a:t>a</a:t>
            </a:r>
            <a:r>
              <a:rPr sz="2000" i="1" dirty="0">
                <a:solidFill>
                  <a:srgbClr val="2C2C2C"/>
                </a:solidFill>
              </a:rPr>
              <a:t>d hoc</a:t>
            </a:r>
            <a:r>
              <a:rPr sz="2000" dirty="0">
                <a:solidFill>
                  <a:srgbClr val="2C2C2C"/>
                </a:solidFill>
              </a:rPr>
              <a:t> class/property naming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Missing or wrong axioms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Hard to reason over reliably</a:t>
            </a:r>
            <a:endParaRPr lang="en-US" sz="2000" dirty="0">
              <a:solidFill>
                <a:srgbClr val="2C2C2C"/>
              </a:solidFill>
            </a:endParaRPr>
          </a:p>
          <a:p>
            <a:pPr>
              <a:spcBef>
                <a:spcPts val="300"/>
              </a:spcBef>
            </a:pPr>
            <a:r>
              <a:rPr lang="nl-NL" sz="2000" b="1" dirty="0">
                <a:solidFill>
                  <a:srgbClr val="2C2C2C"/>
                </a:solidFill>
              </a:rPr>
              <a:t>▸ </a:t>
            </a:r>
            <a:r>
              <a:rPr lang="nl-NL" sz="2000" b="1" dirty="0" err="1">
                <a:solidFill>
                  <a:srgbClr val="2C2C2C"/>
                </a:solidFill>
              </a:rPr>
              <a:t>Not</a:t>
            </a:r>
            <a:r>
              <a:rPr lang="nl-NL" sz="2000" b="1" dirty="0">
                <a:solidFill>
                  <a:srgbClr val="2C2C2C"/>
                </a:solidFill>
              </a:rPr>
              <a:t> </a:t>
            </a:r>
            <a:r>
              <a:rPr lang="nl-NL" sz="2000" b="1" dirty="0" err="1">
                <a:solidFill>
                  <a:srgbClr val="2C2C2C"/>
                </a:solidFill>
              </a:rPr>
              <a:t>interoperable</a:t>
            </a:r>
            <a:r>
              <a:rPr lang="nl-NL" sz="2000" b="1" dirty="0">
                <a:solidFill>
                  <a:srgbClr val="2C2C2C"/>
                </a:solidFill>
              </a:rPr>
              <a:t> </a:t>
            </a:r>
            <a:r>
              <a:rPr lang="nl-NL" sz="2000" b="1" dirty="0" err="1">
                <a:solidFill>
                  <a:srgbClr val="2C2C2C"/>
                </a:solidFill>
              </a:rPr>
              <a:t>by</a:t>
            </a:r>
            <a:r>
              <a:rPr lang="nl-NL" sz="2000" b="1" dirty="0">
                <a:solidFill>
                  <a:srgbClr val="2C2C2C"/>
                </a:solidFill>
              </a:rPr>
              <a:t> design</a:t>
            </a:r>
            <a:endParaRPr sz="2000" b="1" dirty="0">
              <a:solidFill>
                <a:srgbClr val="2C2C2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51960" y="1463040"/>
            <a:ext cx="3429000" cy="2785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dirty="0">
                <a:solidFill>
                  <a:srgbClr val="206AA8"/>
                </a:solidFill>
              </a:rPr>
              <a:t>⚠  </a:t>
            </a:r>
            <a:r>
              <a:rPr sz="2000" b="1" dirty="0" err="1">
                <a:solidFill>
                  <a:srgbClr val="206AA8"/>
                </a:solidFill>
              </a:rPr>
              <a:t>FAIRness</a:t>
            </a:r>
            <a:r>
              <a:rPr sz="2000" b="1" dirty="0">
                <a:solidFill>
                  <a:srgbClr val="206AA8"/>
                </a:solidFill>
              </a:rPr>
              <a:t> Gaps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No stable IRI / version IRI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Missing metadata (title,
license, creator…)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Terms lack </a:t>
            </a:r>
            <a:r>
              <a:rPr lang="en-US" sz="2000" dirty="0">
                <a:solidFill>
                  <a:srgbClr val="2C2C2C"/>
                </a:solidFill>
              </a:rPr>
              <a:t>labels and descriptions</a:t>
            </a:r>
            <a:endParaRPr sz="2000" dirty="0">
              <a:solidFill>
                <a:srgbClr val="2C2C2C"/>
              </a:solidFill>
            </a:endParaRP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Not registered in any
catalogue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01000" y="1463040"/>
            <a:ext cx="365760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dirty="0">
                <a:solidFill>
                  <a:srgbClr val="206AA8"/>
                </a:solidFill>
              </a:rPr>
              <a:t>⚠  Tooling &amp; Training Gap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Learners need end-to-end
workflow guidance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Upper ontologies are
under-used in teaching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Few tutorials connect
modelling → publishing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</a:t>
            </a:r>
            <a:r>
              <a:rPr lang="en-US" sz="2000" dirty="0">
                <a:solidFill>
                  <a:srgbClr val="2C2C2C"/>
                </a:solidFill>
              </a:rPr>
              <a:t>Few</a:t>
            </a:r>
            <a:r>
              <a:rPr sz="2000" dirty="0">
                <a:solidFill>
                  <a:srgbClr val="2C2C2C"/>
                </a:solidFill>
              </a:rPr>
              <a:t> practical </a:t>
            </a:r>
            <a:r>
              <a:rPr lang="en-US" sz="2000" dirty="0">
                <a:solidFill>
                  <a:srgbClr val="2C2C2C"/>
                </a:solidFill>
              </a:rPr>
              <a:t>frameworks </a:t>
            </a:r>
            <a:r>
              <a:rPr sz="2000" dirty="0">
                <a:solidFill>
                  <a:srgbClr val="2C2C2C"/>
                </a:solidFill>
              </a:rPr>
              <a:t>for
FAIR ontology projects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11480" y="16459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Goals &amp; Learning Objectives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365760" y="1371600"/>
            <a:ext cx="5486400" cy="51206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6126480" y="1371600"/>
            <a:ext cx="5669280" cy="5120640"/>
          </a:xfrm>
          <a:prstGeom prst="rect">
            <a:avLst/>
          </a:prstGeom>
          <a:solidFill>
            <a:srgbClr val="F4F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502920" y="1463040"/>
            <a:ext cx="521208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dirty="0">
                <a:solidFill>
                  <a:srgbClr val="206AA8"/>
                </a:solidFill>
              </a:rPr>
              <a:t>Domain Modelling with SULO</a:t>
            </a:r>
            <a:r>
              <a:rPr lang="en-US" sz="2000" b="1" dirty="0">
                <a:solidFill>
                  <a:srgbClr val="206AA8"/>
                </a:solidFill>
              </a:rPr>
              <a:t> &amp; owlready2</a:t>
            </a:r>
            <a:endParaRPr sz="2000" b="1" dirty="0">
              <a:solidFill>
                <a:srgbClr val="206AA8"/>
              </a:solidFill>
            </a:endParaRP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Master SULO's categories and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design patterns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Distinguish </a:t>
            </a:r>
            <a:r>
              <a:rPr lang="en-US" dirty="0">
                <a:solidFill>
                  <a:srgbClr val="2C2C2C"/>
                </a:solidFill>
              </a:rPr>
              <a:t>fundamental classes and relations 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Translate conceptual models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into OWL axioms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Validate designs with automated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reasoning (</a:t>
            </a:r>
            <a:r>
              <a:rPr dirty="0" err="1">
                <a:solidFill>
                  <a:srgbClr val="2C2C2C"/>
                </a:solidFill>
              </a:rPr>
              <a:t>HermiT</a:t>
            </a:r>
            <a:r>
              <a:rPr dirty="0">
                <a:solidFill>
                  <a:srgbClr val="2C2C2C"/>
                </a:solidFill>
              </a:rPr>
              <a:t> / ELK)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3886200"/>
            <a:ext cx="5212080" cy="16235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dirty="0">
                <a:solidFill>
                  <a:srgbClr val="206AA8"/>
                </a:solidFill>
              </a:rPr>
              <a:t>FAIR Publication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Add </a:t>
            </a:r>
            <a:r>
              <a:rPr lang="en-US" dirty="0">
                <a:solidFill>
                  <a:srgbClr val="2C2C2C"/>
                </a:solidFill>
              </a:rPr>
              <a:t>high quality ontology</a:t>
            </a:r>
            <a:r>
              <a:rPr dirty="0">
                <a:solidFill>
                  <a:srgbClr val="2C2C2C"/>
                </a:solidFill>
              </a:rPr>
              <a:t> metadata</a:t>
            </a:r>
            <a:endParaRPr lang="en-US" dirty="0">
              <a:solidFill>
                <a:srgbClr val="2C2C2C"/>
              </a:solidFill>
            </a:endParaRP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Publish with </a:t>
            </a:r>
            <a:r>
              <a:rPr dirty="0" err="1">
                <a:solidFill>
                  <a:srgbClr val="2C2C2C"/>
                </a:solidFill>
              </a:rPr>
              <a:t>OntoStart</a:t>
            </a:r>
            <a:r>
              <a:rPr dirty="0">
                <a:solidFill>
                  <a:srgbClr val="2C2C2C"/>
                </a:solidFill>
              </a:rPr>
              <a:t> CI/CD</a:t>
            </a:r>
            <a:r>
              <a:rPr lang="en-US" dirty="0">
                <a:solidFill>
                  <a:srgbClr val="2C2C2C"/>
                </a:solidFill>
              </a:rPr>
              <a:t> GitHub </a:t>
            </a:r>
            <a:r>
              <a:rPr dirty="0">
                <a:solidFill>
                  <a:srgbClr val="2C2C2C"/>
                </a:solidFill>
              </a:rPr>
              <a:t>pipeline to a persistent </a:t>
            </a:r>
            <a:r>
              <a:rPr lang="en-US" dirty="0">
                <a:solidFill>
                  <a:srgbClr val="2C2C2C"/>
                </a:solidFill>
              </a:rPr>
              <a:t>W3ID </a:t>
            </a:r>
            <a:r>
              <a:rPr dirty="0">
                <a:solidFill>
                  <a:srgbClr val="2C2C2C"/>
                </a:solidFill>
              </a:rPr>
              <a:t>IRI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</a:t>
            </a:r>
            <a:r>
              <a:rPr lang="en-US" dirty="0">
                <a:solidFill>
                  <a:srgbClr val="2C2C2C"/>
                </a:solidFill>
              </a:rPr>
              <a:t>Get</a:t>
            </a:r>
            <a:r>
              <a:rPr dirty="0">
                <a:solidFill>
                  <a:srgbClr val="2C2C2C"/>
                </a:solidFill>
              </a:rPr>
              <a:t> FOOPS! </a:t>
            </a:r>
            <a:r>
              <a:rPr dirty="0" err="1">
                <a:solidFill>
                  <a:srgbClr val="2C2C2C"/>
                </a:solidFill>
              </a:rPr>
              <a:t>FAIRness</a:t>
            </a:r>
            <a:r>
              <a:rPr dirty="0">
                <a:solidFill>
                  <a:srgbClr val="2C2C2C"/>
                </a:solidFill>
              </a:rPr>
              <a:t> reports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and close gaps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63640" y="1463040"/>
            <a:ext cx="5394960" cy="340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dirty="0">
                <a:solidFill>
                  <a:srgbClr val="206AA8"/>
                </a:solidFill>
              </a:rPr>
              <a:t>What Participants Take Home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End-to-end workflow: idea → axiom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→ reasoning → publication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Practical owlready2 skills for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programmatic ontology engineering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Design patterns you can reuse in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your own domain ontology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A ready-to-use FAIR ontology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template (</a:t>
            </a:r>
            <a:r>
              <a:rPr dirty="0" err="1">
                <a:solidFill>
                  <a:srgbClr val="2C2C2C"/>
                </a:solidFill>
              </a:rPr>
              <a:t>OntoStart</a:t>
            </a:r>
            <a:r>
              <a:rPr dirty="0">
                <a:solidFill>
                  <a:srgbClr val="2C2C2C"/>
                </a:solidFill>
              </a:rPr>
              <a:t>)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Critical understanding of the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Open World Assumption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Ability to read and act on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automated quality reports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11480" y="16459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Methodology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804672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D6EAF8"/>
                </a:solidFill>
              </a:rPr>
              <a:t>How the tutorial works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65760" y="1325880"/>
            <a:ext cx="114300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 dirty="0">
                <a:solidFill>
                  <a:srgbClr val="555555"/>
                </a:solidFill>
              </a:rPr>
              <a:t>Every concept is introduced through a worked pizza example, then immediately applied in an exercise. The ontology is built incrementally across notebooks — each session picks up where the last left off.</a:t>
            </a:r>
          </a:p>
        </p:txBody>
      </p:sp>
      <p:sp>
        <p:nvSpPr>
          <p:cNvPr id="7" name="Rectangle 6"/>
          <p:cNvSpPr/>
          <p:nvPr/>
        </p:nvSpPr>
        <p:spPr>
          <a:xfrm>
            <a:off x="320040" y="2057400"/>
            <a:ext cx="2194560" cy="438912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097280" y="2148840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2C2C2C"/>
                </a:solidFill>
              </a:rPr>
              <a:t>📖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5760" y="2697480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1A3A5C"/>
                </a:solidFill>
              </a:rPr>
              <a:t>Concept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1480" y="3154680"/>
            <a:ext cx="201168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0" i="0" dirty="0">
                <a:solidFill>
                  <a:srgbClr val="2C2C2C"/>
                </a:solidFill>
              </a:rPr>
              <a:t>Upper-level
category from
SULO motivates
the modelling
</a:t>
            </a:r>
            <a:r>
              <a:rPr lang="en-US" b="0" i="0" dirty="0">
                <a:solidFill>
                  <a:srgbClr val="2C2C2C"/>
                </a:solidFill>
              </a:rPr>
              <a:t>approach</a:t>
            </a:r>
            <a:endParaRPr b="0" i="0" dirty="0">
              <a:solidFill>
                <a:srgbClr val="2C2C2C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97480" y="2057400"/>
            <a:ext cx="2194560" cy="438912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3474720" y="2148840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2C2C2C"/>
                </a:solidFill>
              </a:rPr>
              <a:t>💻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0" y="2697480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1A3A5C"/>
                </a:solidFill>
              </a:rPr>
              <a:t>Code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88920" y="3154680"/>
            <a:ext cx="201168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0" i="0">
                <a:solidFill>
                  <a:srgbClr val="2C2C2C"/>
                </a:solidFill>
              </a:rPr>
              <a:t>owlready2
cell: declare
classes, axioms,
individuals in
Python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74920" y="2057400"/>
            <a:ext cx="2194560" cy="438912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5852160" y="2148840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2C2C2C"/>
                </a:solidFill>
              </a:rPr>
              <a:t>🔍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20640" y="2697480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1A3A5C"/>
                </a:solidFill>
              </a:rPr>
              <a:t>Reason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66360" y="3154680"/>
            <a:ext cx="201168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0" i="0">
                <a:solidFill>
                  <a:srgbClr val="2C2C2C"/>
                </a:solidFill>
              </a:rPr>
              <a:t>HermiT or ELK
reasoner checks
consistency and
classifies
terms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452360" y="2057400"/>
            <a:ext cx="2194560" cy="438912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8229600" y="2148840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2C2C2C"/>
                </a:solidFill>
              </a:rPr>
              <a:t>✅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98080" y="2697480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1A3A5C"/>
                </a:solidFill>
              </a:rPr>
              <a:t>Verify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543800" y="3154680"/>
            <a:ext cx="201168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0" i="0">
                <a:solidFill>
                  <a:srgbClr val="2C2C2C"/>
                </a:solidFill>
              </a:rPr>
              <a:t>Query inferred
relations;
observe OWA
behaviour;
fix gaps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829800" y="2057400"/>
            <a:ext cx="2194560" cy="4389120"/>
          </a:xfrm>
          <a:prstGeom prst="rect">
            <a:avLst/>
          </a:prstGeom>
          <a:solidFill>
            <a:srgbClr val="206A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TextBox 23"/>
          <p:cNvSpPr txBox="1"/>
          <p:nvPr/>
        </p:nvSpPr>
        <p:spPr>
          <a:xfrm>
            <a:off x="10607040" y="2148840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2C2C2C"/>
                </a:solidFill>
              </a:rPr>
              <a:t>🚀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875520" y="2697480"/>
            <a:ext cx="2103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</a:rPr>
              <a:t>Publish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921240" y="3154680"/>
            <a:ext cx="201168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0" i="0">
                <a:solidFill>
                  <a:srgbClr val="FFFFFF"/>
                </a:solidFill>
              </a:rPr>
              <a:t>Export, annotate,
push to OntoStart;
assess with
FOOPS!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60320" y="35661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206AA8"/>
                </a:solidFill>
              </a:rPr>
              <a:t>→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37760" y="35661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206AA8"/>
                </a:solidFill>
              </a:rPr>
              <a:t>→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0" y="35661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206AA8"/>
                </a:solidFill>
              </a:rPr>
              <a:t>→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692640" y="3566160"/>
            <a:ext cx="2743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 i="0">
                <a:solidFill>
                  <a:srgbClr val="206AA8"/>
                </a:solidFill>
              </a:rPr>
              <a:t>→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65760" y="6400800"/>
            <a:ext cx="114300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1">
                <a:solidFill>
                  <a:srgbClr val="555555"/>
                </a:solidFill>
              </a:rPr>
              <a:t>Jupyter notebooks (owlready2)  ·  Protégé (optional)  ·  Python 3.10+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11480" y="16459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What is SULO?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804672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D6EAF8"/>
                </a:solidFill>
              </a:rPr>
              <a:t>Simplified Upper Level Ontology — https://w3id.org/sulo/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325880"/>
            <a:ext cx="5394960" cy="51206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5989320" y="1325880"/>
            <a:ext cx="5806440" cy="5120640"/>
          </a:xfrm>
          <a:prstGeom prst="rect">
            <a:avLst/>
          </a:prstGeom>
          <a:solidFill>
            <a:srgbClr val="F4F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502920" y="1417320"/>
            <a:ext cx="5120640" cy="3716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dirty="0">
                <a:solidFill>
                  <a:srgbClr val="206AA8"/>
                </a:solidFill>
              </a:rPr>
              <a:t>Why SULO?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A lightweight, carefully engineered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top-level ontology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Provides foundational categories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shared across all domains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Designed to be small enough to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learn in one session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Grounds domain ontologies in a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shared formal framework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Enables cross-domain interoperability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and reuse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Aligns with BFO, DOLCE, and other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upper-level ontologies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26480" y="1417320"/>
            <a:ext cx="5486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206AA8"/>
                </a:solidFill>
              </a:rPr>
              <a:t>Key SULO Classes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989320" y="1828800"/>
            <a:ext cx="5806440" cy="493776"/>
          </a:xfrm>
          <a:prstGeom prst="rect">
            <a:avLst/>
          </a:prstGeom>
          <a:solidFill>
            <a:srgbClr val="F4F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6080760" y="1874520"/>
            <a:ext cx="1737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06AA8"/>
                </a:solidFill>
              </a:rPr>
              <a:t>SpatialObject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818120" y="1874520"/>
            <a:ext cx="38404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 dirty="0">
                <a:solidFill>
                  <a:srgbClr val="2C2C2C"/>
                </a:solidFill>
              </a:rPr>
              <a:t>A thing that exists in space (pizza, oven, box)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89320" y="2340864"/>
            <a:ext cx="5806440" cy="4937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080760" y="2386584"/>
            <a:ext cx="1737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06AA8"/>
                </a:solidFill>
              </a:rPr>
              <a:t>Quality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818120" y="2386584"/>
            <a:ext cx="38404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 dirty="0">
                <a:solidFill>
                  <a:srgbClr val="2C2C2C"/>
                </a:solidFill>
              </a:rPr>
              <a:t>An intrinsic feature (spiciness level)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89320" y="2852928"/>
            <a:ext cx="5806440" cy="493776"/>
          </a:xfrm>
          <a:prstGeom prst="rect">
            <a:avLst/>
          </a:prstGeom>
          <a:solidFill>
            <a:srgbClr val="F4F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080760" y="2898648"/>
            <a:ext cx="1737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06AA8"/>
                </a:solidFill>
              </a:rPr>
              <a:t>Quantity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818120" y="2898648"/>
            <a:ext cx="38404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C2C2C"/>
                </a:solidFill>
              </a:rPr>
              <a:t>A measured feature with numeric value (SHU)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989320" y="3364992"/>
            <a:ext cx="5806440" cy="4937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6080760" y="3410712"/>
            <a:ext cx="1737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06AA8"/>
                </a:solidFill>
              </a:rPr>
              <a:t>Process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818120" y="3410712"/>
            <a:ext cx="38404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 dirty="0">
                <a:solidFill>
                  <a:srgbClr val="2C2C2C"/>
                </a:solidFill>
              </a:rPr>
              <a:t>A temporally extended event (baking, delivery)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989320" y="3877056"/>
            <a:ext cx="5806440" cy="493776"/>
          </a:xfrm>
          <a:prstGeom prst="rect">
            <a:avLst/>
          </a:prstGeom>
          <a:solidFill>
            <a:srgbClr val="F4F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TextBox 22"/>
          <p:cNvSpPr txBox="1"/>
          <p:nvPr/>
        </p:nvSpPr>
        <p:spPr>
          <a:xfrm>
            <a:off x="6080760" y="3922776"/>
            <a:ext cx="1737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06AA8"/>
                </a:solidFill>
              </a:rPr>
              <a:t>Role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818120" y="3922776"/>
            <a:ext cx="38404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C2C2C"/>
                </a:solidFill>
              </a:rPr>
              <a:t>A relational property played by an entity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989320" y="4389120"/>
            <a:ext cx="5806440" cy="4937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6080760" y="4434840"/>
            <a:ext cx="1737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06AA8"/>
                </a:solidFill>
              </a:rPr>
              <a:t>InformationObject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818120" y="4434840"/>
            <a:ext cx="38404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C2C2C"/>
                </a:solidFill>
              </a:rPr>
              <a:t>An entity whose function is to encode meaning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989320" y="4901184"/>
            <a:ext cx="5806440" cy="493776"/>
          </a:xfrm>
          <a:prstGeom prst="rect">
            <a:avLst/>
          </a:prstGeom>
          <a:solidFill>
            <a:srgbClr val="F4F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6080760" y="4946904"/>
            <a:ext cx="1737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06AA8"/>
                </a:solidFill>
              </a:rPr>
              <a:t>TimeInstant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18120" y="4946904"/>
            <a:ext cx="38404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C2C2C"/>
                </a:solidFill>
              </a:rPr>
              <a:t>A point on the timeline (order received)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989320" y="5413248"/>
            <a:ext cx="5806440" cy="4937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6080760" y="5458968"/>
            <a:ext cx="1737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 dirty="0">
                <a:solidFill>
                  <a:srgbClr val="206AA8"/>
                </a:solidFill>
              </a:rPr>
              <a:t>Duration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818120" y="5458968"/>
            <a:ext cx="38404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2C2C2C"/>
                </a:solidFill>
              </a:rPr>
              <a:t>An elapsed time quantity (30-min delivery)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5A6E3B-8D8A-1651-E75F-D6534A211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E960320-9D9B-C669-0B95-0E050B0F29FA}"/>
              </a:ext>
            </a:extLst>
          </p:cNvPr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CD03A6-1099-C87D-0301-010F6ADC90EC}"/>
              </a:ext>
            </a:extLst>
          </p:cNvPr>
          <p:cNvSpPr txBox="1"/>
          <p:nvPr/>
        </p:nvSpPr>
        <p:spPr>
          <a:xfrm>
            <a:off x="411480" y="164592"/>
            <a:ext cx="114150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i="0" dirty="0">
                <a:solidFill>
                  <a:srgbClr val="FFFFFF"/>
                </a:solidFill>
              </a:rPr>
              <a:t>SULO – a minimal upper level ontology for everyday modeling</a:t>
            </a:r>
            <a:endParaRPr sz="3200" b="1" i="0" dirty="0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2616C1-A86C-94EF-608E-586902E13E3E}"/>
              </a:ext>
            </a:extLst>
          </p:cNvPr>
          <p:cNvSpPr txBox="1"/>
          <p:nvPr/>
        </p:nvSpPr>
        <p:spPr>
          <a:xfrm>
            <a:off x="411480" y="804672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D6EAF8"/>
                </a:solidFill>
              </a:rPr>
              <a:t>Simplified Upper Level Ontology — https://w3id.org/sulo/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02F521-8392-8D97-ADF7-DAF21CF48711}"/>
              </a:ext>
            </a:extLst>
          </p:cNvPr>
          <p:cNvSpPr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5" name="Google Shape;156;p24">
            <a:extLst>
              <a:ext uri="{FF2B5EF4-FFF2-40B4-BE49-F238E27FC236}">
                <a16:creationId xmlns:a16="http://schemas.microsoft.com/office/drawing/2014/main" id="{B4F34E92-49B9-47D1-2919-D6D155799740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27667" y="1593166"/>
            <a:ext cx="3952287" cy="4411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Google Shape;192;p27">
            <a:extLst>
              <a:ext uri="{FF2B5EF4-FFF2-40B4-BE49-F238E27FC236}">
                <a16:creationId xmlns:a16="http://schemas.microsoft.com/office/drawing/2014/main" id="{65E7A469-66CF-32BF-C207-0E5015952D0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58969" y="1519397"/>
            <a:ext cx="2992605" cy="46249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68841FD1-38DD-242C-C436-1C574689A5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21174" y="1516199"/>
            <a:ext cx="2200388" cy="527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075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50B9A5-DDAD-C786-C64A-2066A8531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42B9A3A-268E-9AAD-B543-61BEF8450003}"/>
              </a:ext>
            </a:extLst>
          </p:cNvPr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DAEA16-AC1F-2C0A-35A6-CEF37787DFD0}"/>
              </a:ext>
            </a:extLst>
          </p:cNvPr>
          <p:cNvSpPr txBox="1"/>
          <p:nvPr/>
        </p:nvSpPr>
        <p:spPr>
          <a:xfrm>
            <a:off x="411480" y="164592"/>
            <a:ext cx="10515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i="0" dirty="0">
                <a:solidFill>
                  <a:srgbClr val="FFFFFF"/>
                </a:solidFill>
              </a:rPr>
              <a:t>SULO fits on a postcard</a:t>
            </a:r>
            <a:endParaRPr sz="3200" b="1" i="0" dirty="0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69CE3C-2464-70FD-1537-997D2D7A7907}"/>
              </a:ext>
            </a:extLst>
          </p:cNvPr>
          <p:cNvSpPr txBox="1"/>
          <p:nvPr/>
        </p:nvSpPr>
        <p:spPr>
          <a:xfrm>
            <a:off x="411480" y="804672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D6EAF8"/>
                </a:solidFill>
              </a:rPr>
              <a:t>Simplified Upper Level Ontology — https://w3id.org/sulo/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DD6564-C9FB-8B82-1370-1814A04ECF26}"/>
              </a:ext>
            </a:extLst>
          </p:cNvPr>
          <p:cNvSpPr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11AC252-3C69-3130-3B27-2BC0A850F046}"/>
              </a:ext>
            </a:extLst>
          </p:cNvPr>
          <p:cNvSpPr txBox="1"/>
          <p:nvPr/>
        </p:nvSpPr>
        <p:spPr>
          <a:xfrm>
            <a:off x="6080760" y="2386584"/>
            <a:ext cx="1737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06AA8"/>
                </a:solidFill>
              </a:rPr>
              <a:t>Quality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A7FA529-8144-4EC2-4879-EF8B1640CAF2}"/>
              </a:ext>
            </a:extLst>
          </p:cNvPr>
          <p:cNvSpPr txBox="1"/>
          <p:nvPr/>
        </p:nvSpPr>
        <p:spPr>
          <a:xfrm>
            <a:off x="6080760" y="2898648"/>
            <a:ext cx="1737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06AA8"/>
                </a:solidFill>
              </a:rPr>
              <a:t>Quantity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A9CE2DA-06A8-E929-C01E-522F58E01E5E}"/>
              </a:ext>
            </a:extLst>
          </p:cNvPr>
          <p:cNvSpPr txBox="1"/>
          <p:nvPr/>
        </p:nvSpPr>
        <p:spPr>
          <a:xfrm>
            <a:off x="6080760" y="3410712"/>
            <a:ext cx="1737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06AA8"/>
                </a:solidFill>
              </a:rPr>
              <a:t>Process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F6372C1-C968-5CBA-0531-1E224395459E}"/>
              </a:ext>
            </a:extLst>
          </p:cNvPr>
          <p:cNvSpPr txBox="1"/>
          <p:nvPr/>
        </p:nvSpPr>
        <p:spPr>
          <a:xfrm>
            <a:off x="6080760" y="3922776"/>
            <a:ext cx="1737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06AA8"/>
                </a:solidFill>
              </a:rPr>
              <a:t>Role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7D4D730-DAA6-3FA2-808E-089798511C94}"/>
              </a:ext>
            </a:extLst>
          </p:cNvPr>
          <p:cNvSpPr txBox="1"/>
          <p:nvPr/>
        </p:nvSpPr>
        <p:spPr>
          <a:xfrm>
            <a:off x="6080760" y="4434840"/>
            <a:ext cx="1737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06AA8"/>
                </a:solidFill>
              </a:rPr>
              <a:t>InformationObject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A8B2549-3C88-6461-8122-A42DAD0CD5D5}"/>
              </a:ext>
            </a:extLst>
          </p:cNvPr>
          <p:cNvSpPr txBox="1"/>
          <p:nvPr/>
        </p:nvSpPr>
        <p:spPr>
          <a:xfrm>
            <a:off x="6080760" y="4946904"/>
            <a:ext cx="1737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06AA8"/>
                </a:solidFill>
              </a:rPr>
              <a:t>TimeInstant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6440F10-755C-0BAA-7A7D-C5543311B81A}"/>
              </a:ext>
            </a:extLst>
          </p:cNvPr>
          <p:cNvSpPr txBox="1"/>
          <p:nvPr/>
        </p:nvSpPr>
        <p:spPr>
          <a:xfrm>
            <a:off x="6080760" y="5458968"/>
            <a:ext cx="1737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 dirty="0">
                <a:solidFill>
                  <a:srgbClr val="206AA8"/>
                </a:solidFill>
              </a:rPr>
              <a:t>Duration</a:t>
            </a:r>
          </a:p>
        </p:txBody>
      </p:sp>
      <p:pic>
        <p:nvPicPr>
          <p:cNvPr id="34" name="Google Shape;345;p41">
            <a:extLst>
              <a:ext uri="{FF2B5EF4-FFF2-40B4-BE49-F238E27FC236}">
                <a16:creationId xmlns:a16="http://schemas.microsoft.com/office/drawing/2014/main" id="{E326FC3B-ED2A-606D-FF83-C09E1824CE6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00251" y="1422762"/>
            <a:ext cx="9961017" cy="50000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4093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6E99E-850D-3FB7-46DB-B687D0D28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1559310-4738-9B16-85EF-70F21EA3F570}"/>
              </a:ext>
            </a:extLst>
          </p:cNvPr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48F7CE-56CA-3CEA-7876-C5143EB44328}"/>
              </a:ext>
            </a:extLst>
          </p:cNvPr>
          <p:cNvSpPr txBox="1"/>
          <p:nvPr/>
        </p:nvSpPr>
        <p:spPr>
          <a:xfrm>
            <a:off x="411480" y="164592"/>
            <a:ext cx="10515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i="0" dirty="0">
                <a:solidFill>
                  <a:srgbClr val="FFFFFF"/>
                </a:solidFill>
              </a:rPr>
              <a:t>SULO fits on a postcard</a:t>
            </a:r>
            <a:endParaRPr sz="3200" b="1" i="0" dirty="0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EB24512-7BCE-AA0F-BDBE-A7070998B317}"/>
              </a:ext>
            </a:extLst>
          </p:cNvPr>
          <p:cNvSpPr txBox="1"/>
          <p:nvPr/>
        </p:nvSpPr>
        <p:spPr>
          <a:xfrm>
            <a:off x="411480" y="804672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D6EAF8"/>
                </a:solidFill>
              </a:rPr>
              <a:t>Simplified Upper Level Ontology — https://w3id.org/sulo/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D5EA74-6A09-5D93-7B11-D1428B586756}"/>
              </a:ext>
            </a:extLst>
          </p:cNvPr>
          <p:cNvSpPr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Google Shape;226;p31">
            <a:extLst>
              <a:ext uri="{FF2B5EF4-FFF2-40B4-BE49-F238E27FC236}">
                <a16:creationId xmlns:a16="http://schemas.microsoft.com/office/drawing/2014/main" id="{AB7C13D4-105D-2E06-AB47-CFF69ACA7092}"/>
              </a:ext>
            </a:extLst>
          </p:cNvPr>
          <p:cNvSpPr txBox="1">
            <a:spLocks/>
          </p:cNvSpPr>
          <p:nvPr/>
        </p:nvSpPr>
        <p:spPr>
          <a:xfrm>
            <a:off x="346120" y="1583577"/>
            <a:ext cx="5014854" cy="777933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/>
              <a:buNone/>
            </a:pPr>
            <a:r>
              <a:rPr lang="en-US" sz="1600" dirty="0"/>
              <a:t>The Process-Role-Object (</a:t>
            </a:r>
            <a:r>
              <a:rPr lang="en-US" sz="1600" b="1" dirty="0"/>
              <a:t>PRO)</a:t>
            </a:r>
            <a:r>
              <a:rPr lang="en-US" sz="1600" dirty="0"/>
              <a:t> Ontology Design Pattern provides a way to represent </a:t>
            </a:r>
            <a:r>
              <a:rPr lang="en-US" sz="1600" i="1" dirty="0"/>
              <a:t>the time and manner in which </a:t>
            </a:r>
            <a:r>
              <a:rPr lang="en-US" sz="1600" b="1" dirty="0"/>
              <a:t>objects </a:t>
            </a:r>
            <a:r>
              <a:rPr lang="en-US" sz="1600" dirty="0"/>
              <a:t>participate in </a:t>
            </a:r>
            <a:r>
              <a:rPr lang="en-US" sz="1600" b="1" dirty="0"/>
              <a:t>processes </a:t>
            </a:r>
            <a:r>
              <a:rPr lang="en-US" sz="1600" dirty="0"/>
              <a:t>through participation </a:t>
            </a:r>
            <a:r>
              <a:rPr lang="en-US" sz="1600" b="1" dirty="0"/>
              <a:t>roles</a:t>
            </a:r>
            <a:r>
              <a:rPr lang="en-US" sz="1600" dirty="0"/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33A3B6-5C47-4093-D892-D625392B4C4C}"/>
              </a:ext>
            </a:extLst>
          </p:cNvPr>
          <p:cNvSpPr txBox="1"/>
          <p:nvPr/>
        </p:nvSpPr>
        <p:spPr>
          <a:xfrm>
            <a:off x="5706919" y="1477312"/>
            <a:ext cx="61357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The SOLID pattern uses SULO’s single </a:t>
            </a:r>
            <a:r>
              <a:rPr lang="en-US" sz="1800" i="1" dirty="0"/>
              <a:t>functional </a:t>
            </a:r>
            <a:r>
              <a:rPr lang="en-US" sz="1800" dirty="0"/>
              <a:t>data property, </a:t>
            </a:r>
            <a:r>
              <a:rPr lang="en-US" sz="1800" b="1" dirty="0" err="1"/>
              <a:t>hasValue</a:t>
            </a:r>
            <a:r>
              <a:rPr lang="en-US" sz="1800" dirty="0"/>
              <a:t>, to assign a literal value to an </a:t>
            </a:r>
            <a:r>
              <a:rPr lang="en-US" sz="1800" dirty="0" err="1"/>
              <a:t>InformationObject</a:t>
            </a:r>
            <a:r>
              <a:rPr lang="en-US" sz="1800" dirty="0"/>
              <a:t>.  This strictly enforces the use of SULO properties, but may require new domain-specific classes.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D3433F-3AE5-1401-FEBF-C71BB59DBBCA}"/>
              </a:ext>
            </a:extLst>
          </p:cNvPr>
          <p:cNvSpPr txBox="1"/>
          <p:nvPr/>
        </p:nvSpPr>
        <p:spPr>
          <a:xfrm>
            <a:off x="275731" y="4305064"/>
            <a:ext cx="53927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Font typeface="Arial"/>
              <a:buNone/>
            </a:pPr>
            <a:r>
              <a:rPr lang="en-US" dirty="0"/>
              <a:t>The role chain enables the inference of the object participant</a:t>
            </a:r>
            <a:endParaRPr lang="en-US" sz="18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6F09D3C-E03E-2956-49F5-FE4BEF3283D9}"/>
              </a:ext>
            </a:extLst>
          </p:cNvPr>
          <p:cNvSpPr txBox="1"/>
          <p:nvPr/>
        </p:nvSpPr>
        <p:spPr>
          <a:xfrm>
            <a:off x="275731" y="2710647"/>
            <a:ext cx="5392740" cy="1046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Font typeface="Arial"/>
              <a:buNone/>
            </a:pP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hasParticipant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some </a:t>
            </a:r>
          </a:p>
          <a:p>
            <a:pPr marL="0" indent="0">
              <a:spcBef>
                <a:spcPts val="0"/>
              </a:spcBef>
              <a:buFont typeface="Arial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(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Role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isFeatureOf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some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spcBef>
                <a:spcPts val="0"/>
              </a:spcBef>
              <a:buFont typeface="Arial"/>
              <a:buNone/>
            </a:pP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Font typeface="Arial"/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hasParticipant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o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isFeatureOf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-&gt;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hasParticipant</a:t>
            </a: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70FE136-7EFD-F59A-2829-691F95576377}"/>
              </a:ext>
            </a:extLst>
          </p:cNvPr>
          <p:cNvSpPr txBox="1"/>
          <p:nvPr/>
        </p:nvSpPr>
        <p:spPr>
          <a:xfrm>
            <a:off x="5706918" y="2713159"/>
            <a:ext cx="613578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alice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hasTemperatureInCelcius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"27.5" .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:m1 a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sulo:Quantity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: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TemperatureMeasurement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sulo:hasValue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"27.5";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sulo:hasPart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Celsius_unit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;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sulo:refersTo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TemperatureQuality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;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alice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sulo:hasFeature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:m1 .</a:t>
            </a:r>
          </a:p>
          <a:p>
            <a:pPr marL="0" indent="0">
              <a:spcBef>
                <a:spcPts val="0"/>
              </a:spcBef>
              <a:buFont typeface="Arial"/>
              <a:buNone/>
            </a:pP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536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123444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11480" y="164592"/>
            <a:ext cx="10515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FFFFFF"/>
                </a:solidFill>
              </a:rPr>
              <a:t>What is OWL?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" y="804672"/>
            <a:ext cx="10515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0">
                <a:solidFill>
                  <a:srgbClr val="D6EAF8"/>
                </a:solidFill>
              </a:rPr>
              <a:t>Web Ontology Language — the formal backbone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65760" y="1325880"/>
            <a:ext cx="5303520" cy="5120640"/>
          </a:xfrm>
          <a:prstGeom prst="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5943600" y="1325880"/>
            <a:ext cx="5852160" cy="5120640"/>
          </a:xfrm>
          <a:prstGeom prst="rect">
            <a:avLst/>
          </a:prstGeom>
          <a:solidFill>
            <a:srgbClr val="F4F6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502920" y="1417320"/>
            <a:ext cx="5029200" cy="3924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dirty="0">
                <a:solidFill>
                  <a:srgbClr val="206AA8"/>
                </a:solidFill>
              </a:rPr>
              <a:t>OWL in a Nutshell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W3C standard for knowledge</a:t>
            </a:r>
            <a:r>
              <a:rPr lang="en-US" sz="2000" dirty="0">
                <a:solidFill>
                  <a:srgbClr val="2C2C2C"/>
                </a:solidFill>
              </a:rPr>
              <a:t> </a:t>
            </a:r>
            <a:r>
              <a:rPr sz="2000" dirty="0">
                <a:solidFill>
                  <a:srgbClr val="2C2C2C"/>
                </a:solidFill>
              </a:rPr>
              <a:t>representation on the Semantic Web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Formally grounded in Description</a:t>
            </a:r>
            <a:r>
              <a:rPr lang="en-US" sz="2000" dirty="0">
                <a:solidFill>
                  <a:srgbClr val="2C2C2C"/>
                </a:solidFill>
              </a:rPr>
              <a:t> </a:t>
            </a:r>
            <a:r>
              <a:rPr sz="2000" dirty="0">
                <a:solidFill>
                  <a:srgbClr val="2C2C2C"/>
                </a:solidFill>
              </a:rPr>
              <a:t>Logics</a:t>
            </a:r>
            <a:r>
              <a:rPr lang="en-US" sz="2000" dirty="0">
                <a:solidFill>
                  <a:srgbClr val="2C2C2C"/>
                </a:solidFill>
              </a:rPr>
              <a:t>, </a:t>
            </a:r>
            <a:r>
              <a:rPr sz="2000" dirty="0">
                <a:solidFill>
                  <a:srgbClr val="2C2C2C"/>
                </a:solidFill>
              </a:rPr>
              <a:t> enables automated reasoning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Three constructs: Classes, Properties,
Individuals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Axioms describe necessary and/or
sufficient conditions for class membership</a:t>
            </a:r>
          </a:p>
          <a:p>
            <a:pPr algn="l">
              <a:spcBef>
                <a:spcPts val="300"/>
              </a:spcBef>
            </a:pPr>
            <a:r>
              <a:rPr sz="2000" dirty="0">
                <a:solidFill>
                  <a:srgbClr val="2C2C2C"/>
                </a:solidFill>
              </a:rPr>
              <a:t>▸ Reasoners (</a:t>
            </a:r>
            <a:r>
              <a:rPr sz="2000" dirty="0" err="1">
                <a:solidFill>
                  <a:srgbClr val="2C2C2C"/>
                </a:solidFill>
              </a:rPr>
              <a:t>HermiT</a:t>
            </a:r>
            <a:r>
              <a:rPr sz="2000" dirty="0">
                <a:solidFill>
                  <a:srgbClr val="2C2C2C"/>
                </a:solidFill>
              </a:rPr>
              <a:t>, ELK) check
consistency and infer new facts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80760" y="1417320"/>
            <a:ext cx="5577840" cy="3893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dirty="0">
                <a:solidFill>
                  <a:srgbClr val="206AA8"/>
                </a:solidFill>
              </a:rPr>
              <a:t>Key Axiom Types Used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</a:t>
            </a:r>
            <a:r>
              <a:rPr dirty="0" err="1">
                <a:solidFill>
                  <a:srgbClr val="2C2C2C"/>
                </a:solidFill>
              </a:rPr>
              <a:t>SubClassOf</a:t>
            </a:r>
            <a:r>
              <a:rPr dirty="0">
                <a:solidFill>
                  <a:srgbClr val="2C2C2C"/>
                </a:solidFill>
              </a:rPr>
              <a:t> </a:t>
            </a:r>
            <a:endParaRPr lang="en-US" dirty="0">
              <a:solidFill>
                <a:srgbClr val="2C2C2C"/>
              </a:solidFill>
            </a:endParaRPr>
          </a:p>
          <a:p>
            <a:pPr algn="l">
              <a:spcBef>
                <a:spcPts val="300"/>
              </a:spcBef>
            </a:pPr>
            <a:r>
              <a:rPr lang="nl-NL" dirty="0">
                <a:solidFill>
                  <a:srgbClr val="2C2C2C"/>
                </a:solidFill>
              </a:rPr>
              <a:t>	</a:t>
            </a:r>
            <a:r>
              <a:rPr dirty="0">
                <a:solidFill>
                  <a:srgbClr val="2C2C2C"/>
                </a:solidFill>
              </a:rPr>
              <a:t>— every Pizza </a:t>
            </a:r>
            <a:r>
              <a:rPr dirty="0" err="1">
                <a:solidFill>
                  <a:srgbClr val="2C2C2C"/>
                </a:solidFill>
              </a:rPr>
              <a:t>hasDirectPart</a:t>
            </a:r>
            <a:r>
              <a:rPr dirty="0">
                <a:solidFill>
                  <a:srgbClr val="2C2C2C"/>
                </a:solidFill>
              </a:rPr>
              <a:t>  some </a:t>
            </a:r>
            <a:r>
              <a:rPr dirty="0" err="1">
                <a:solidFill>
                  <a:srgbClr val="2C2C2C"/>
                </a:solidFill>
              </a:rPr>
              <a:t>PizzaCrust</a:t>
            </a:r>
            <a:endParaRPr dirty="0">
              <a:solidFill>
                <a:srgbClr val="2C2C2C"/>
              </a:solidFill>
            </a:endParaRP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</a:t>
            </a:r>
            <a:r>
              <a:rPr dirty="0" err="1">
                <a:solidFill>
                  <a:srgbClr val="2C2C2C"/>
                </a:solidFill>
              </a:rPr>
              <a:t>EquivalentTo</a:t>
            </a:r>
            <a:r>
              <a:rPr dirty="0">
                <a:solidFill>
                  <a:srgbClr val="2C2C2C"/>
                </a:solidFill>
              </a:rPr>
              <a:t> </a:t>
            </a:r>
            <a:endParaRPr lang="en-US" dirty="0">
              <a:solidFill>
                <a:srgbClr val="2C2C2C"/>
              </a:solidFill>
            </a:endParaRPr>
          </a:p>
          <a:p>
            <a:pPr algn="l">
              <a:spcBef>
                <a:spcPts val="300"/>
              </a:spcBef>
            </a:pPr>
            <a:r>
              <a:rPr lang="nl-NL" dirty="0">
                <a:solidFill>
                  <a:srgbClr val="2C2C2C"/>
                </a:solidFill>
              </a:rPr>
              <a:t>	</a:t>
            </a:r>
            <a:r>
              <a:rPr dirty="0">
                <a:solidFill>
                  <a:srgbClr val="2C2C2C"/>
                </a:solidFill>
              </a:rPr>
              <a:t>— </a:t>
            </a:r>
            <a:r>
              <a:rPr dirty="0" err="1">
                <a:solidFill>
                  <a:srgbClr val="2C2C2C"/>
                </a:solidFill>
              </a:rPr>
              <a:t>SpicyPizza</a:t>
            </a:r>
            <a:r>
              <a:rPr dirty="0">
                <a:solidFill>
                  <a:srgbClr val="2C2C2C"/>
                </a:solidFill>
              </a:rPr>
              <a:t> ≡ Pizza and</a:t>
            </a:r>
            <a:r>
              <a:rPr lang="en-US" dirty="0">
                <a:solidFill>
                  <a:srgbClr val="2C2C2C"/>
                </a:solidFill>
              </a:rPr>
              <a:t> </a:t>
            </a:r>
            <a:r>
              <a:rPr dirty="0">
                <a:solidFill>
                  <a:srgbClr val="2C2C2C"/>
                </a:solidFill>
              </a:rPr>
              <a:t>  </a:t>
            </a:r>
            <a:r>
              <a:rPr dirty="0" err="1">
                <a:solidFill>
                  <a:srgbClr val="2C2C2C"/>
                </a:solidFill>
              </a:rPr>
              <a:t>hasPart.some</a:t>
            </a:r>
            <a:r>
              <a:rPr dirty="0">
                <a:solidFill>
                  <a:srgbClr val="2C2C2C"/>
                </a:solidFill>
              </a:rPr>
              <a:t>(</a:t>
            </a:r>
            <a:r>
              <a:rPr dirty="0" err="1">
                <a:solidFill>
                  <a:srgbClr val="2C2C2C"/>
                </a:solidFill>
              </a:rPr>
              <a:t>hasFeature.some</a:t>
            </a:r>
            <a:r>
              <a:rPr dirty="0">
                <a:solidFill>
                  <a:srgbClr val="2C2C2C"/>
                </a:solidFill>
              </a:rPr>
              <a:t>(</a:t>
            </a:r>
            <a:r>
              <a:rPr dirty="0" err="1">
                <a:solidFill>
                  <a:srgbClr val="2C2C2C"/>
                </a:solidFill>
              </a:rPr>
              <a:t>SpicyHot</a:t>
            </a:r>
            <a:r>
              <a:rPr dirty="0">
                <a:solidFill>
                  <a:srgbClr val="2C2C2C"/>
                </a:solidFill>
              </a:rPr>
              <a:t>))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</a:t>
            </a:r>
            <a:r>
              <a:rPr dirty="0" err="1">
                <a:solidFill>
                  <a:srgbClr val="2C2C2C"/>
                </a:solidFill>
              </a:rPr>
              <a:t>DisjointClasses</a:t>
            </a:r>
            <a:r>
              <a:rPr dirty="0">
                <a:solidFill>
                  <a:srgbClr val="2C2C2C"/>
                </a:solidFill>
              </a:rPr>
              <a:t> </a:t>
            </a:r>
            <a:endParaRPr lang="en-US" dirty="0">
              <a:solidFill>
                <a:srgbClr val="2C2C2C"/>
              </a:solidFill>
            </a:endParaRPr>
          </a:p>
          <a:p>
            <a:pPr algn="l">
              <a:spcBef>
                <a:spcPts val="300"/>
              </a:spcBef>
            </a:pPr>
            <a:r>
              <a:rPr lang="nl-NL" dirty="0">
                <a:solidFill>
                  <a:srgbClr val="2C2C2C"/>
                </a:solidFill>
              </a:rPr>
              <a:t>	</a:t>
            </a:r>
            <a:r>
              <a:rPr dirty="0">
                <a:solidFill>
                  <a:srgbClr val="2C2C2C"/>
                </a:solidFill>
              </a:rPr>
              <a:t>— Mozzarella,  Salami, Basil cannot overlap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</a:t>
            </a:r>
            <a:r>
              <a:rPr dirty="0" err="1">
                <a:solidFill>
                  <a:srgbClr val="2C2C2C"/>
                </a:solidFill>
              </a:rPr>
              <a:t>ObjectPropertyCharacteristics</a:t>
            </a:r>
            <a:r>
              <a:rPr dirty="0">
                <a:solidFill>
                  <a:srgbClr val="2C2C2C"/>
                </a:solidFill>
              </a:rPr>
              <a:t> </a:t>
            </a:r>
            <a:endParaRPr lang="en-US" dirty="0">
              <a:solidFill>
                <a:srgbClr val="2C2C2C"/>
              </a:solidFill>
            </a:endParaRPr>
          </a:p>
          <a:p>
            <a:pPr algn="l">
              <a:spcBef>
                <a:spcPts val="300"/>
              </a:spcBef>
            </a:pPr>
            <a:r>
              <a:rPr lang="nl-NL" dirty="0">
                <a:solidFill>
                  <a:srgbClr val="2C2C2C"/>
                </a:solidFill>
              </a:rPr>
              <a:t>	</a:t>
            </a:r>
            <a:r>
              <a:rPr dirty="0">
                <a:solidFill>
                  <a:srgbClr val="2C2C2C"/>
                </a:solidFill>
              </a:rPr>
              <a:t>— </a:t>
            </a:r>
            <a:r>
              <a:rPr dirty="0" err="1">
                <a:solidFill>
                  <a:srgbClr val="2C2C2C"/>
                </a:solidFill>
              </a:rPr>
              <a:t>hasPart</a:t>
            </a:r>
            <a:r>
              <a:rPr dirty="0">
                <a:solidFill>
                  <a:srgbClr val="2C2C2C"/>
                </a:solidFill>
              </a:rPr>
              <a:t> is Transitive</a:t>
            </a:r>
          </a:p>
          <a:p>
            <a:pPr algn="l">
              <a:spcBef>
                <a:spcPts val="300"/>
              </a:spcBef>
            </a:pPr>
            <a:r>
              <a:rPr dirty="0">
                <a:solidFill>
                  <a:srgbClr val="2C2C2C"/>
                </a:solidFill>
              </a:rPr>
              <a:t>▸ </a:t>
            </a:r>
            <a:r>
              <a:rPr dirty="0" err="1">
                <a:solidFill>
                  <a:srgbClr val="2C2C2C"/>
                </a:solidFill>
              </a:rPr>
              <a:t>AnnotationProperty</a:t>
            </a:r>
            <a:r>
              <a:rPr dirty="0">
                <a:solidFill>
                  <a:srgbClr val="2C2C2C"/>
                </a:solidFill>
              </a:rPr>
              <a:t> </a:t>
            </a:r>
            <a:endParaRPr lang="en-US" dirty="0">
              <a:solidFill>
                <a:srgbClr val="2C2C2C"/>
              </a:solidFill>
            </a:endParaRPr>
          </a:p>
          <a:p>
            <a:pPr algn="l">
              <a:spcBef>
                <a:spcPts val="300"/>
              </a:spcBef>
            </a:pPr>
            <a:r>
              <a:rPr lang="nl-NL" dirty="0">
                <a:solidFill>
                  <a:srgbClr val="2C2C2C"/>
                </a:solidFill>
              </a:rPr>
              <a:t>	</a:t>
            </a:r>
            <a:r>
              <a:rPr dirty="0">
                <a:solidFill>
                  <a:srgbClr val="2C2C2C"/>
                </a:solidFill>
              </a:rPr>
              <a:t>— </a:t>
            </a:r>
            <a:r>
              <a:rPr dirty="0" err="1">
                <a:solidFill>
                  <a:srgbClr val="2C2C2C"/>
                </a:solidFill>
              </a:rPr>
              <a:t>rdfs:label</a:t>
            </a:r>
            <a:r>
              <a:rPr dirty="0">
                <a:solidFill>
                  <a:srgbClr val="2C2C2C"/>
                </a:solidFill>
              </a:rPr>
              <a:t>, </a:t>
            </a:r>
            <a:r>
              <a:rPr dirty="0" err="1">
                <a:solidFill>
                  <a:srgbClr val="2C2C2C"/>
                </a:solidFill>
              </a:rPr>
              <a:t>rdfs:comment</a:t>
            </a:r>
            <a:r>
              <a:rPr dirty="0">
                <a:solidFill>
                  <a:srgbClr val="2C2C2C"/>
                </a:solidFill>
              </a:rPr>
              <a:t>, </a:t>
            </a:r>
            <a:r>
              <a:rPr dirty="0" err="1">
                <a:solidFill>
                  <a:srgbClr val="2C2C2C"/>
                </a:solidFill>
              </a:rPr>
              <a:t>dc:creator</a:t>
            </a:r>
            <a:r>
              <a:rPr dirty="0">
                <a:solidFill>
                  <a:srgbClr val="2C2C2C"/>
                </a:solidFill>
              </a:rPr>
              <a:t>…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1842</TotalTime>
  <Words>1909</Words>
  <Application>Microsoft Office PowerPoint</Application>
  <PresentationFormat>Custom</PresentationFormat>
  <Paragraphs>285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Arial</vt:lpstr>
      <vt:lpstr>Calibri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Michel Dumontier</cp:lastModifiedBy>
  <cp:revision>7</cp:revision>
  <dcterms:created xsi:type="dcterms:W3CDTF">2013-01-27T09:14:16Z</dcterms:created>
  <dcterms:modified xsi:type="dcterms:W3CDTF">2026-05-19T06:07:00Z</dcterms:modified>
  <cp:category/>
</cp:coreProperties>
</file>